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7" r:id="rId3"/>
    <p:sldId id="291" r:id="rId4"/>
    <p:sldId id="293" r:id="rId5"/>
    <p:sldId id="294" r:id="rId6"/>
    <p:sldId id="361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25" r:id="rId43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pos="5125" userDrawn="1">
          <p15:clr>
            <a:srgbClr val="A4A3A4"/>
          </p15:clr>
        </p15:guide>
        <p15:guide id="6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7FB2"/>
    <a:srgbClr val="364950"/>
    <a:srgbClr val="476069"/>
    <a:srgbClr val="52707A"/>
    <a:srgbClr val="5F828F"/>
    <a:srgbClr val="4BACC6"/>
    <a:srgbClr val="B4B5A7"/>
    <a:srgbClr val="93CDDD"/>
    <a:srgbClr val="F79646"/>
    <a:srgbClr val="76C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482" y="78"/>
      </p:cViewPr>
      <p:guideLst>
        <p:guide orient="horz" pos="232"/>
        <p:guide pos="2880"/>
        <p:guide orient="horz" pos="3702"/>
        <p:guide orient="horz" pos="618"/>
        <p:guide pos="5125"/>
        <p:guide pos="6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Hoja_de_c_lculo_de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Hoja_de_c_lculo_de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Hoja_de_c_lculo_de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Hoja_de_c_lculo_de_Microsoft_Excel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Hoja_de_c_lculo_de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Hoja_de_c_lculo_de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Hoja_de_c_lculo_de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Hoja_de_c_lculo_de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Hoja_de_c_lculo_de_Microsoft_Excel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Hoja_de_c_lculo_de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Hoja_de_c_lculo_de_Microsoft_Excel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Hoja_de_c_lculo_de_Microsoft_Excel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Hoja_de_c_lculo_de_Microsoft_Excel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Hoja_de_c_lculo_de_Microsoft_Excel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Hoja_de_c_lculo_de_Microsoft_Excel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Hoja_de_c_lculo_de_Microsoft_Excel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Hoja_de_c_lculo_de_Microsoft_Excel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Hoja_de_c_lculo_de_Microsoft_Excel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Hoja_de_c_lculo_de_Microsoft_Excel32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Hoja_de_c_lculo_de_Microsoft_Excel33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Hoja_de_c_lculo_de_Microsoft_Excel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Hoja_de_c_lculo_de_Microsoft_Excel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Hoja_de_c_lculo_de_Microsoft_Excel36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Hoja_de_c_lculo_de_Microsoft_Excel37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Hoja_de_c_lculo_de_Microsoft_Excel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Hoja_de_c_lculo_de_Microsoft_Excel39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-7.4269005847951855E-3"/>
                  <c:y val="-1.62820512820513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3.7134502923976947E-3"/>
                  <c:y val="-9.9500275065756255E-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SPSS!$B$55:$B$56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SPSS!$C$55:$C$56</c:f>
              <c:numCache>
                <c:formatCode>###0</c:formatCode>
                <c:ptCount val="2"/>
                <c:pt idx="0">
                  <c:v>51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-1.8567251461988371E-2"/>
                  <c:y val="-3.527777777777777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0.14296783625730994"/>
                  <c:y val="5.97008547008546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2"/>
              <c:layout>
                <c:manualLayout>
                  <c:x val="-1.3925365497076007E-2"/>
                  <c:y val="-3.25639957264957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0745614035086"/>
                      <c:h val="7.438183760683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FCD-4BF1-BFC5-540B10329A80}"/>
                </c:ext>
              </c:extLst>
            </c:dLbl>
            <c:dLbl>
              <c:idx val="3"/>
              <c:layout>
                <c:manualLayout>
                  <c:x val="-1.2068640350877192E-2"/>
                  <c:y val="-1.221132478632478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38055555555552"/>
                      <c:h val="0.13679636752136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CD-4BF1-BFC5-540B10329A80}"/>
                </c:ext>
              </c:extLst>
            </c:dLbl>
            <c:dLbl>
              <c:idx val="4"/>
              <c:layout>
                <c:manualLayout>
                  <c:x val="-1.1140350877192982E-2"/>
                  <c:y val="-0.1465384615384615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SPSS!$B$658:$B$660</c:f>
              <c:strCache>
                <c:ptCount val="3"/>
                <c:pt idx="0">
                  <c:v>Insuficientes</c:v>
                </c:pt>
                <c:pt idx="1">
                  <c:v>Suficientes</c:v>
                </c:pt>
                <c:pt idx="2">
                  <c:v>Muy suficientes</c:v>
                </c:pt>
              </c:strCache>
            </c:strRef>
          </c:cat>
          <c:val>
            <c:numRef>
              <c:f>SPSS!$C$658:$C$660</c:f>
              <c:numCache>
                <c:formatCode>###0</c:formatCode>
                <c:ptCount val="3"/>
                <c:pt idx="0">
                  <c:v>35</c:v>
                </c:pt>
                <c:pt idx="1">
                  <c:v>66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0"/>
                  <c:y val="-2.985042735042737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" lastClr="FFFFFF">
                          <a:lumMod val="9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3.7134502923976947E-3"/>
                  <c:y val="-9.9500275065756255E-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3"/>
              <c:layout>
                <c:manualLayout>
                  <c:x val="-1.2068640350877192E-2"/>
                  <c:y val="-1.221132478632478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38055555555552"/>
                      <c:h val="0.13679636752136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CD-4BF1-BFC5-540B10329A80}"/>
                </c:ext>
              </c:extLst>
            </c:dLbl>
            <c:dLbl>
              <c:idx val="4"/>
              <c:layout>
                <c:manualLayout>
                  <c:x val="-1.1140350877192982E-2"/>
                  <c:y val="-0.1465384615384615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SPSS!$B$665:$B$667</c:f>
              <c:strCache>
                <c:ptCount val="3"/>
                <c:pt idx="0">
                  <c:v>Poco</c:v>
                </c:pt>
                <c:pt idx="1">
                  <c:v>Regular</c:v>
                </c:pt>
                <c:pt idx="2">
                  <c:v>Mucho</c:v>
                </c:pt>
              </c:strCache>
            </c:strRef>
          </c:cat>
          <c:val>
            <c:numRef>
              <c:f>SPSS!$C$665:$C$667</c:f>
              <c:numCache>
                <c:formatCode>###0</c:formatCode>
                <c:ptCount val="3"/>
                <c:pt idx="0">
                  <c:v>6</c:v>
                </c:pt>
                <c:pt idx="1">
                  <c:v>60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SPSS!$I$214</c:f>
              <c:strCache>
                <c:ptCount val="1"/>
                <c:pt idx="0">
                  <c:v>Nunca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44-4B39-A9E3-98F1437B25B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44-4B39-A9E3-98F1437B25B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44-4B39-A9E3-98F1437B25B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44-4B39-A9E3-98F1437B25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SPSS!$H$215:$H$228</c:f>
              <c:strCache>
                <c:ptCount val="14"/>
                <c:pt idx="0">
                  <c:v>Delegan en otra persona el desarrollo del curso o seminario</c:v>
                </c:pt>
                <c:pt idx="1">
                  <c:v>Realizan actividades para que los alumnos desarrollen competencias laborales</c:v>
                </c:pt>
                <c:pt idx="2">
                  <c:v>Ayudan a visualizar escenarios/campos laborales</c:v>
                </c:pt>
                <c:pt idx="3">
                  <c:v>Invitan a expertos para enriquecer el curso o seminario</c:v>
                </c:pt>
                <c:pt idx="4">
                  <c:v>Fomentan la creatividad</c:v>
                </c:pt>
                <c:pt idx="5">
                  <c:v>Emplean diversas estrategias didácticas para facilitar el aprendizaje de los alumnos</c:v>
                </c:pt>
                <c:pt idx="6">
                  <c:v>Revisan temas de frontera</c:v>
                </c:pt>
                <c:pt idx="7">
                  <c:v>Exponen los contenidos de manera clara</c:v>
                </c:pt>
                <c:pt idx="8">
                  <c:v>Favorecen el pensamiento crítico</c:v>
                </c:pt>
                <c:pt idx="9">
                  <c:v>Relacionan la teoría con la práctica</c:v>
                </c:pt>
                <c:pt idx="10">
                  <c:v>Cumplen con los objetivos del programa</c:v>
                </c:pt>
                <c:pt idx="11">
                  <c:v>Estimulan el gusto por la investigación</c:v>
                </c:pt>
                <c:pt idx="12">
                  <c:v>Promueven la participación de los alumnos</c:v>
                </c:pt>
                <c:pt idx="13">
                  <c:v>Dominan el tema</c:v>
                </c:pt>
              </c:strCache>
            </c:strRef>
          </c:cat>
          <c:val>
            <c:numRef>
              <c:f>SPSS!$I$215:$I$228</c:f>
              <c:numCache>
                <c:formatCode>###0.0</c:formatCode>
                <c:ptCount val="14"/>
                <c:pt idx="0">
                  <c:v>32.727272727272727</c:v>
                </c:pt>
                <c:pt idx="1">
                  <c:v>20.909090909090907</c:v>
                </c:pt>
                <c:pt idx="2">
                  <c:v>16.363636363636363</c:v>
                </c:pt>
                <c:pt idx="3">
                  <c:v>8.1818181818181817</c:v>
                </c:pt>
                <c:pt idx="4">
                  <c:v>0</c:v>
                </c:pt>
                <c:pt idx="5" formatCode="####.0">
                  <c:v>0.90909090909090906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SPSS!$J$214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44-4B39-A9E3-98F1437B25B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44-4B39-A9E3-98F1437B25B5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44-4B39-A9E3-98F1437B25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SPSS!$H$215:$H$228</c:f>
              <c:strCache>
                <c:ptCount val="14"/>
                <c:pt idx="0">
                  <c:v>Delegan en otra persona el desarrollo del curso o seminario</c:v>
                </c:pt>
                <c:pt idx="1">
                  <c:v>Realizan actividades para que los alumnos desarrollen competencias laborales</c:v>
                </c:pt>
                <c:pt idx="2">
                  <c:v>Ayudan a visualizar escenarios/campos laborales</c:v>
                </c:pt>
                <c:pt idx="3">
                  <c:v>Invitan a expertos para enriquecer el curso o seminario</c:v>
                </c:pt>
                <c:pt idx="4">
                  <c:v>Fomentan la creatividad</c:v>
                </c:pt>
                <c:pt idx="5">
                  <c:v>Emplean diversas estrategias didácticas para facilitar el aprendizaje de los alumnos</c:v>
                </c:pt>
                <c:pt idx="6">
                  <c:v>Revisan temas de frontera</c:v>
                </c:pt>
                <c:pt idx="7">
                  <c:v>Exponen los contenidos de manera clara</c:v>
                </c:pt>
                <c:pt idx="8">
                  <c:v>Favorecen el pensamiento crítico</c:v>
                </c:pt>
                <c:pt idx="9">
                  <c:v>Relacionan la teoría con la práctica</c:v>
                </c:pt>
                <c:pt idx="10">
                  <c:v>Cumplen con los objetivos del programa</c:v>
                </c:pt>
                <c:pt idx="11">
                  <c:v>Estimulan el gusto por la investigación</c:v>
                </c:pt>
                <c:pt idx="12">
                  <c:v>Promueven la participación de los alumnos</c:v>
                </c:pt>
                <c:pt idx="13">
                  <c:v>Dominan el tema</c:v>
                </c:pt>
              </c:strCache>
            </c:strRef>
          </c:cat>
          <c:val>
            <c:numRef>
              <c:f>SPSS!$J$215:$J$228</c:f>
              <c:numCache>
                <c:formatCode>###0.0</c:formatCode>
                <c:ptCount val="14"/>
                <c:pt idx="0">
                  <c:v>50</c:v>
                </c:pt>
                <c:pt idx="1">
                  <c:v>44.545454545454547</c:v>
                </c:pt>
                <c:pt idx="2">
                  <c:v>43.636363636363633</c:v>
                </c:pt>
                <c:pt idx="3">
                  <c:v>42.727272727272727</c:v>
                </c:pt>
                <c:pt idx="4">
                  <c:v>33.636363636363633</c:v>
                </c:pt>
                <c:pt idx="5">
                  <c:v>31.818181818181817</c:v>
                </c:pt>
                <c:pt idx="6">
                  <c:v>17.272727272727273</c:v>
                </c:pt>
                <c:pt idx="7">
                  <c:v>4.5454545454545459</c:v>
                </c:pt>
                <c:pt idx="8">
                  <c:v>13.636363636363635</c:v>
                </c:pt>
                <c:pt idx="9">
                  <c:v>10</c:v>
                </c:pt>
                <c:pt idx="10">
                  <c:v>3.6363636363636362</c:v>
                </c:pt>
                <c:pt idx="11">
                  <c:v>8.1818181818181817</c:v>
                </c:pt>
                <c:pt idx="12">
                  <c:v>9.0909090909090917</c:v>
                </c:pt>
                <c:pt idx="13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4D-4461-A783-7E1CD5AD2A0E}"/>
            </c:ext>
          </c:extLst>
        </c:ser>
        <c:ser>
          <c:idx val="2"/>
          <c:order val="2"/>
          <c:tx>
            <c:strRef>
              <c:f>SPSS!$K$214</c:f>
              <c:strCache>
                <c:ptCount val="1"/>
                <c:pt idx="0">
                  <c:v>Frecuentemente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244-4B39-A9E3-98F1437B25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SPSS!$H$215:$H$228</c:f>
              <c:strCache>
                <c:ptCount val="14"/>
                <c:pt idx="0">
                  <c:v>Delegan en otra persona el desarrollo del curso o seminario</c:v>
                </c:pt>
                <c:pt idx="1">
                  <c:v>Realizan actividades para que los alumnos desarrollen competencias laborales</c:v>
                </c:pt>
                <c:pt idx="2">
                  <c:v>Ayudan a visualizar escenarios/campos laborales</c:v>
                </c:pt>
                <c:pt idx="3">
                  <c:v>Invitan a expertos para enriquecer el curso o seminario</c:v>
                </c:pt>
                <c:pt idx="4">
                  <c:v>Fomentan la creatividad</c:v>
                </c:pt>
                <c:pt idx="5">
                  <c:v>Emplean diversas estrategias didácticas para facilitar el aprendizaje de los alumnos</c:v>
                </c:pt>
                <c:pt idx="6">
                  <c:v>Revisan temas de frontera</c:v>
                </c:pt>
                <c:pt idx="7">
                  <c:v>Exponen los contenidos de manera clara</c:v>
                </c:pt>
                <c:pt idx="8">
                  <c:v>Favorecen el pensamiento crítico</c:v>
                </c:pt>
                <c:pt idx="9">
                  <c:v>Relacionan la teoría con la práctica</c:v>
                </c:pt>
                <c:pt idx="10">
                  <c:v>Cumplen con los objetivos del programa</c:v>
                </c:pt>
                <c:pt idx="11">
                  <c:v>Estimulan el gusto por la investigación</c:v>
                </c:pt>
                <c:pt idx="12">
                  <c:v>Promueven la participación de los alumnos</c:v>
                </c:pt>
                <c:pt idx="13">
                  <c:v>Dominan el tema</c:v>
                </c:pt>
              </c:strCache>
            </c:strRef>
          </c:cat>
          <c:val>
            <c:numRef>
              <c:f>SPSS!$K$215:$K$228</c:f>
              <c:numCache>
                <c:formatCode>###0.0</c:formatCode>
                <c:ptCount val="14"/>
                <c:pt idx="0">
                  <c:v>14.545454545454545</c:v>
                </c:pt>
                <c:pt idx="1">
                  <c:v>23.636363636363637</c:v>
                </c:pt>
                <c:pt idx="2">
                  <c:v>27.27272727272727</c:v>
                </c:pt>
                <c:pt idx="3">
                  <c:v>33.636363636363633</c:v>
                </c:pt>
                <c:pt idx="4">
                  <c:v>45.454545454545453</c:v>
                </c:pt>
                <c:pt idx="5">
                  <c:v>45.454545454545453</c:v>
                </c:pt>
                <c:pt idx="6">
                  <c:v>48.18181818181818</c:v>
                </c:pt>
                <c:pt idx="7">
                  <c:v>59.090909090909093</c:v>
                </c:pt>
                <c:pt idx="8">
                  <c:v>40.909090909090914</c:v>
                </c:pt>
                <c:pt idx="9">
                  <c:v>44.545454545454547</c:v>
                </c:pt>
                <c:pt idx="10">
                  <c:v>47.272727272727273</c:v>
                </c:pt>
                <c:pt idx="11">
                  <c:v>40.909090909090914</c:v>
                </c:pt>
                <c:pt idx="12">
                  <c:v>35.454545454545453</c:v>
                </c:pt>
                <c:pt idx="13">
                  <c:v>14.545454545454545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4D-4461-A783-7E1CD5AD2A0E}"/>
            </c:ext>
          </c:extLst>
        </c:ser>
        <c:ser>
          <c:idx val="3"/>
          <c:order val="3"/>
          <c:tx>
            <c:strRef>
              <c:f>SPSS!$L$214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44-4B39-A9E3-98F1437B25B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44-4B39-A9E3-98F1437B25B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44-4B39-A9E3-98F1437B25B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44-4B39-A9E3-98F1437B25B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44-4B39-A9E3-98F1437B25B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44-4B39-A9E3-98F1437B25B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44-4B39-A9E3-98F1437B25B5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44-4B39-A9E3-98F1437B25B5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44-4B39-A9E3-98F1437B25B5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44-4B39-A9E3-98F1437B25B5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244-4B39-A9E3-98F1437B25B5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244-4B39-A9E3-98F1437B25B5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44-4B39-A9E3-98F1437B25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SPSS!$H$215:$H$228</c:f>
              <c:strCache>
                <c:ptCount val="14"/>
                <c:pt idx="0">
                  <c:v>Delegan en otra persona el desarrollo del curso o seminario</c:v>
                </c:pt>
                <c:pt idx="1">
                  <c:v>Realizan actividades para que los alumnos desarrollen competencias laborales</c:v>
                </c:pt>
                <c:pt idx="2">
                  <c:v>Ayudan a visualizar escenarios/campos laborales</c:v>
                </c:pt>
                <c:pt idx="3">
                  <c:v>Invitan a expertos para enriquecer el curso o seminario</c:v>
                </c:pt>
                <c:pt idx="4">
                  <c:v>Fomentan la creatividad</c:v>
                </c:pt>
                <c:pt idx="5">
                  <c:v>Emplean diversas estrategias didácticas para facilitar el aprendizaje de los alumnos</c:v>
                </c:pt>
                <c:pt idx="6">
                  <c:v>Revisan temas de frontera</c:v>
                </c:pt>
                <c:pt idx="7">
                  <c:v>Exponen los contenidos de manera clara</c:v>
                </c:pt>
                <c:pt idx="8">
                  <c:v>Favorecen el pensamiento crítico</c:v>
                </c:pt>
                <c:pt idx="9">
                  <c:v>Relacionan la teoría con la práctica</c:v>
                </c:pt>
                <c:pt idx="10">
                  <c:v>Cumplen con los objetivos del programa</c:v>
                </c:pt>
                <c:pt idx="11">
                  <c:v>Estimulan el gusto por la investigación</c:v>
                </c:pt>
                <c:pt idx="12">
                  <c:v>Promueven la participación de los alumnos</c:v>
                </c:pt>
                <c:pt idx="13">
                  <c:v>Dominan el tema</c:v>
                </c:pt>
              </c:strCache>
            </c:strRef>
          </c:cat>
          <c:val>
            <c:numRef>
              <c:f>SPSS!$L$215:$L$228</c:f>
              <c:numCache>
                <c:formatCode>###0.0</c:formatCode>
                <c:ptCount val="14"/>
                <c:pt idx="0">
                  <c:v>2.7272727272727271</c:v>
                </c:pt>
                <c:pt idx="1">
                  <c:v>9.0909090909090917</c:v>
                </c:pt>
                <c:pt idx="2">
                  <c:v>11.818181818181818</c:v>
                </c:pt>
                <c:pt idx="3">
                  <c:v>15.454545454545453</c:v>
                </c:pt>
                <c:pt idx="4">
                  <c:v>20.909090909090907</c:v>
                </c:pt>
                <c:pt idx="5">
                  <c:v>21.818181818181817</c:v>
                </c:pt>
                <c:pt idx="6">
                  <c:v>30</c:v>
                </c:pt>
                <c:pt idx="7">
                  <c:v>36.363636363636367</c:v>
                </c:pt>
                <c:pt idx="8">
                  <c:v>44.545454545454547</c:v>
                </c:pt>
                <c:pt idx="9">
                  <c:v>45.454545454545453</c:v>
                </c:pt>
                <c:pt idx="10">
                  <c:v>49.090909090909093</c:v>
                </c:pt>
                <c:pt idx="11">
                  <c:v>49.090909090909093</c:v>
                </c:pt>
                <c:pt idx="12">
                  <c:v>54.54545454545454</c:v>
                </c:pt>
                <c:pt idx="13">
                  <c:v>83.636363636363626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244-4B39-A9E3-98F1437B25B5}"/>
            </c:ext>
          </c:extLst>
        </c:ser>
        <c:ser>
          <c:idx val="4"/>
          <c:order val="4"/>
          <c:tx>
            <c:strRef>
              <c:f>SPSS!$M$214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SPSS!$H$215:$H$228</c:f>
              <c:strCache>
                <c:ptCount val="14"/>
                <c:pt idx="0">
                  <c:v>Delegan en otra persona el desarrollo del curso o seminario</c:v>
                </c:pt>
                <c:pt idx="1">
                  <c:v>Realizan actividades para que los alumnos desarrollen competencias laborales</c:v>
                </c:pt>
                <c:pt idx="2">
                  <c:v>Ayudan a visualizar escenarios/campos laborales</c:v>
                </c:pt>
                <c:pt idx="3">
                  <c:v>Invitan a expertos para enriquecer el curso o seminario</c:v>
                </c:pt>
                <c:pt idx="4">
                  <c:v>Fomentan la creatividad</c:v>
                </c:pt>
                <c:pt idx="5">
                  <c:v>Emplean diversas estrategias didácticas para facilitar el aprendizaje de los alumnos</c:v>
                </c:pt>
                <c:pt idx="6">
                  <c:v>Revisan temas de frontera</c:v>
                </c:pt>
                <c:pt idx="7">
                  <c:v>Exponen los contenidos de manera clara</c:v>
                </c:pt>
                <c:pt idx="8">
                  <c:v>Favorecen el pensamiento crítico</c:v>
                </c:pt>
                <c:pt idx="9">
                  <c:v>Relacionan la teoría con la práctica</c:v>
                </c:pt>
                <c:pt idx="10">
                  <c:v>Cumplen con los objetivos del programa</c:v>
                </c:pt>
                <c:pt idx="11">
                  <c:v>Estimulan el gusto por la investigación</c:v>
                </c:pt>
                <c:pt idx="12">
                  <c:v>Promueven la participación de los alumnos</c:v>
                </c:pt>
                <c:pt idx="13">
                  <c:v>Dominan el tema</c:v>
                </c:pt>
              </c:strCache>
            </c:strRef>
          </c:cat>
          <c:val>
            <c:numRef>
              <c:f>SPSS!$M$215:$M$228</c:f>
              <c:numCache>
                <c:formatCode>###0.0</c:formatCode>
                <c:ptCount val="14"/>
                <c:pt idx="0">
                  <c:v>0</c:v>
                </c:pt>
                <c:pt idx="1">
                  <c:v>1.8181818181818181</c:v>
                </c:pt>
                <c:pt idx="2" formatCode="####.0">
                  <c:v>0.90909090909090906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4.5454545454545459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244-4B39-A9E3-98F1437B25B5}"/>
            </c:ext>
          </c:extLst>
        </c:ser>
        <c:ser>
          <c:idx val="5"/>
          <c:order val="5"/>
          <c:tx>
            <c:strRef>
              <c:f>SPSS!$N$214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SPSS!$H$215:$H$228</c:f>
              <c:strCache>
                <c:ptCount val="14"/>
                <c:pt idx="0">
                  <c:v>Delegan en otra persona el desarrollo del curso o seminario</c:v>
                </c:pt>
                <c:pt idx="1">
                  <c:v>Realizan actividades para que los alumnos desarrollen competencias laborales</c:v>
                </c:pt>
                <c:pt idx="2">
                  <c:v>Ayudan a visualizar escenarios/campos laborales</c:v>
                </c:pt>
                <c:pt idx="3">
                  <c:v>Invitan a expertos para enriquecer el curso o seminario</c:v>
                </c:pt>
                <c:pt idx="4">
                  <c:v>Fomentan la creatividad</c:v>
                </c:pt>
                <c:pt idx="5">
                  <c:v>Emplean diversas estrategias didácticas para facilitar el aprendizaje de los alumnos</c:v>
                </c:pt>
                <c:pt idx="6">
                  <c:v>Revisan temas de frontera</c:v>
                </c:pt>
                <c:pt idx="7">
                  <c:v>Exponen los contenidos de manera clara</c:v>
                </c:pt>
                <c:pt idx="8">
                  <c:v>Favorecen el pensamiento crítico</c:v>
                </c:pt>
                <c:pt idx="9">
                  <c:v>Relacionan la teoría con la práctica</c:v>
                </c:pt>
                <c:pt idx="10">
                  <c:v>Cumplen con los objetivos del programa</c:v>
                </c:pt>
                <c:pt idx="11">
                  <c:v>Estimulan el gusto por la investigación</c:v>
                </c:pt>
                <c:pt idx="12">
                  <c:v>Promueven la participación de los alumnos</c:v>
                </c:pt>
                <c:pt idx="13">
                  <c:v>Dominan el tema</c:v>
                </c:pt>
              </c:strCache>
            </c:strRef>
          </c:cat>
          <c:val>
            <c:numRef>
              <c:f>SPSS!$N$215:$N$228</c:f>
              <c:numCache>
                <c:formatCode>###0.0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####.0">
                  <c:v>0.90909090909090906</c:v>
                </c:pt>
                <c:pt idx="9">
                  <c:v>0</c:v>
                </c:pt>
                <c:pt idx="10">
                  <c:v>0</c:v>
                </c:pt>
                <c:pt idx="11">
                  <c:v>1.8181818181818181</c:v>
                </c:pt>
                <c:pt idx="12" formatCode="####.0">
                  <c:v>0.90909090909090906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F244-4B39-A9E3-98F1437B2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092816"/>
        <c:axId val="-280089008"/>
      </c:barChart>
      <c:catAx>
        <c:axId val="-28009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89008"/>
        <c:crosses val="autoZero"/>
        <c:auto val="1"/>
        <c:lblAlgn val="ctr"/>
        <c:lblOffset val="100"/>
        <c:noMultiLvlLbl val="0"/>
      </c:catAx>
      <c:valAx>
        <c:axId val="-28008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39819189268008"/>
          <c:y val="0.94341342593476318"/>
          <c:w val="0.57009215514727329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SPSS!$I$245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8A-4F2B-9E73-38DEFF23FD0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8A-4F2B-9E73-38DEFF23FD0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8A-4F2B-9E73-38DEFF23F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SPSS!$H$246:$H$251</c:f>
              <c:strCache>
                <c:ptCount val="6"/>
                <c:pt idx="0">
                  <c:v>Retroalimentan las actividades oportunamente</c:v>
                </c:pt>
                <c:pt idx="1">
                  <c:v>Comunican a los alumnos el resultado de las evaluaciones</c:v>
                </c:pt>
                <c:pt idx="2">
                  <c:v>Establecen criterios de evaluación claros</c:v>
                </c:pt>
                <c:pt idx="3">
                  <c:v>Evalúan los contenidos del curso o seminario</c:v>
                </c:pt>
                <c:pt idx="4">
                  <c:v>Utilizan diversos productos para evaluar el aprendizaje (proyectos, tareas, participaciones en clase, exámenes, presentaciones)</c:v>
                </c:pt>
                <c:pt idx="5">
                  <c:v>Respetan las formas de evaluación acordadas</c:v>
                </c:pt>
              </c:strCache>
            </c:strRef>
          </c:cat>
          <c:val>
            <c:numRef>
              <c:f>SPSS!$I$246:$I$251</c:f>
              <c:numCache>
                <c:formatCode>###0.0</c:formatCode>
                <c:ptCount val="6"/>
                <c:pt idx="0">
                  <c:v>15.454545454545453</c:v>
                </c:pt>
                <c:pt idx="1">
                  <c:v>9.0909090909090917</c:v>
                </c:pt>
                <c:pt idx="2">
                  <c:v>7.2727272727272725</c:v>
                </c:pt>
                <c:pt idx="3">
                  <c:v>2.7272727272727271</c:v>
                </c:pt>
                <c:pt idx="4" formatCode="####.0">
                  <c:v>0.90909090909090906</c:v>
                </c:pt>
                <c:pt idx="5" formatCode="####.0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SPSS!$J$245</c:f>
              <c:strCache>
                <c:ptCount val="1"/>
                <c:pt idx="0">
                  <c:v>Frecuentemente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8A-4F2B-9E73-38DEFF23FD0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8A-4F2B-9E73-38DEFF23FD0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8A-4F2B-9E73-38DEFF23F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SPSS!$H$246:$H$251</c:f>
              <c:strCache>
                <c:ptCount val="6"/>
                <c:pt idx="0">
                  <c:v>Retroalimentan las actividades oportunamente</c:v>
                </c:pt>
                <c:pt idx="1">
                  <c:v>Comunican a los alumnos el resultado de las evaluaciones</c:v>
                </c:pt>
                <c:pt idx="2">
                  <c:v>Establecen criterios de evaluación claros</c:v>
                </c:pt>
                <c:pt idx="3">
                  <c:v>Evalúan los contenidos del curso o seminario</c:v>
                </c:pt>
                <c:pt idx="4">
                  <c:v>Utilizan diversos productos para evaluar el aprendizaje (proyectos, tareas, participaciones en clase, exámenes, presentaciones)</c:v>
                </c:pt>
                <c:pt idx="5">
                  <c:v>Respetan las formas de evaluación acordadas</c:v>
                </c:pt>
              </c:strCache>
            </c:strRef>
          </c:cat>
          <c:val>
            <c:numRef>
              <c:f>SPSS!$J$246:$J$251</c:f>
              <c:numCache>
                <c:formatCode>###0.0</c:formatCode>
                <c:ptCount val="6"/>
                <c:pt idx="0">
                  <c:v>50.909090909090907</c:v>
                </c:pt>
                <c:pt idx="1">
                  <c:v>31.818181818181817</c:v>
                </c:pt>
                <c:pt idx="2">
                  <c:v>33.636363636363633</c:v>
                </c:pt>
                <c:pt idx="3">
                  <c:v>33.636363636363633</c:v>
                </c:pt>
                <c:pt idx="4">
                  <c:v>30.909090909090907</c:v>
                </c:pt>
                <c:pt idx="5">
                  <c:v>25.454545454545453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4D-4461-A783-7E1CD5AD2A0E}"/>
            </c:ext>
          </c:extLst>
        </c:ser>
        <c:ser>
          <c:idx val="2"/>
          <c:order val="2"/>
          <c:tx>
            <c:strRef>
              <c:f>SPSS!$K$245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D8A-4F2B-9E73-38DEFF23F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SPSS!$H$246:$H$251</c:f>
              <c:strCache>
                <c:ptCount val="6"/>
                <c:pt idx="0">
                  <c:v>Retroalimentan las actividades oportunamente</c:v>
                </c:pt>
                <c:pt idx="1">
                  <c:v>Comunican a los alumnos el resultado de las evaluaciones</c:v>
                </c:pt>
                <c:pt idx="2">
                  <c:v>Establecen criterios de evaluación claros</c:v>
                </c:pt>
                <c:pt idx="3">
                  <c:v>Evalúan los contenidos del curso o seminario</c:v>
                </c:pt>
                <c:pt idx="4">
                  <c:v>Utilizan diversos productos para evaluar el aprendizaje (proyectos, tareas, participaciones en clase, exámenes, presentaciones)</c:v>
                </c:pt>
                <c:pt idx="5">
                  <c:v>Respetan las formas de evaluación acordadas</c:v>
                </c:pt>
              </c:strCache>
            </c:strRef>
          </c:cat>
          <c:val>
            <c:numRef>
              <c:f>SPSS!$K$246:$K$251</c:f>
              <c:numCache>
                <c:formatCode>###0.0</c:formatCode>
                <c:ptCount val="6"/>
                <c:pt idx="0">
                  <c:v>32.727272727272727</c:v>
                </c:pt>
                <c:pt idx="1">
                  <c:v>58.18181818181818</c:v>
                </c:pt>
                <c:pt idx="2">
                  <c:v>59.090909090909093</c:v>
                </c:pt>
                <c:pt idx="3">
                  <c:v>61.818181818181813</c:v>
                </c:pt>
                <c:pt idx="4">
                  <c:v>68.181818181818173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4D-4461-A783-7E1CD5AD2A0E}"/>
            </c:ext>
          </c:extLst>
        </c:ser>
        <c:ser>
          <c:idx val="3"/>
          <c:order val="3"/>
          <c:tx>
            <c:strRef>
              <c:f>SPSS!$L$245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8A-4F2B-9E73-38DEFF23FD01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8A-4F2B-9E73-38DEFF23FD0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8A-4F2B-9E73-38DEFF23FD01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D8A-4F2B-9E73-38DEFF23FD01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D8A-4F2B-9E73-38DEFF23FD01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D8A-4F2B-9E73-38DEFF23FD01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D8A-4F2B-9E73-38DEFF23FD01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D8A-4F2B-9E73-38DEFF23FD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SPSS!$H$246:$H$251</c:f>
              <c:strCache>
                <c:ptCount val="6"/>
                <c:pt idx="0">
                  <c:v>Retroalimentan las actividades oportunamente</c:v>
                </c:pt>
                <c:pt idx="1">
                  <c:v>Comunican a los alumnos el resultado de las evaluaciones</c:v>
                </c:pt>
                <c:pt idx="2">
                  <c:v>Establecen criterios de evaluación claros</c:v>
                </c:pt>
                <c:pt idx="3">
                  <c:v>Evalúan los contenidos del curso o seminario</c:v>
                </c:pt>
                <c:pt idx="4">
                  <c:v>Utilizan diversos productos para evaluar el aprendizaje (proyectos, tareas, participaciones en clase, exámenes, presentaciones)</c:v>
                </c:pt>
                <c:pt idx="5">
                  <c:v>Respetan las formas de evaluación acordadas</c:v>
                </c:pt>
              </c:strCache>
            </c:strRef>
          </c:cat>
          <c:val>
            <c:numRef>
              <c:f>SPSS!$L$246:$L$251</c:f>
              <c:numCache>
                <c:formatCode>####.0</c:formatCode>
                <c:ptCount val="6"/>
                <c:pt idx="0">
                  <c:v>0.90909090909090906</c:v>
                </c:pt>
                <c:pt idx="1">
                  <c:v>0.90909090909090906</c:v>
                </c:pt>
                <c:pt idx="2" formatCode="###0.0">
                  <c:v>0</c:v>
                </c:pt>
                <c:pt idx="3" formatCode="###0.0">
                  <c:v>1.8181818181818181</c:v>
                </c:pt>
                <c:pt idx="4" formatCode="###0.0">
                  <c:v>0</c:v>
                </c:pt>
                <c:pt idx="5" formatCode="###0.0">
                  <c:v>3.6363636363636362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D8A-4F2B-9E73-38DEFF23F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100432"/>
        <c:axId val="-280097712"/>
      </c:barChart>
      <c:catAx>
        <c:axId val="-28010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7712"/>
        <c:crosses val="autoZero"/>
        <c:auto val="1"/>
        <c:lblAlgn val="ctr"/>
        <c:lblOffset val="100"/>
        <c:noMultiLvlLbl val="0"/>
      </c:catAx>
      <c:valAx>
        <c:axId val="-280097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10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509303003791191"/>
          <c:y val="0.94341342593476318"/>
          <c:w val="0.50898104403616218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SPSS!$I$294</c:f>
              <c:strCache>
                <c:ptCount val="1"/>
                <c:pt idx="0">
                  <c:v>Nunca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SPSS!$H$295:$H$299</c:f>
              <c:strCache>
                <c:ptCount val="5"/>
                <c:pt idx="0">
                  <c:v>Aceptan diferentes puntos de vista</c:v>
                </c:pt>
                <c:pt idx="1">
                  <c:v>Tratan a los alumnos de forma imparcial</c:v>
                </c:pt>
                <c:pt idx="2">
                  <c:v>Toman en cuenta la opinión de los alumnos</c:v>
                </c:pt>
                <c:pt idx="3">
                  <c:v>Se conducen éticamente</c:v>
                </c:pt>
                <c:pt idx="4">
                  <c:v>Propician un ambiente de respeto</c:v>
                </c:pt>
              </c:strCache>
            </c:strRef>
          </c:cat>
          <c:val>
            <c:numRef>
              <c:f>SPSS!$I$295:$I$299</c:f>
              <c:numCache>
                <c:formatCode>###0.0</c:formatCode>
                <c:ptCount val="5"/>
                <c:pt idx="0">
                  <c:v>0</c:v>
                </c:pt>
                <c:pt idx="1">
                  <c:v>3.6363636363636362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SPSS!$J$294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D8-4AEB-BEB7-B28E76333B8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D8-4AEB-BEB7-B28E76333B8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D8-4AEB-BEB7-B28E76333B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SPSS!$H$295:$H$299</c:f>
              <c:strCache>
                <c:ptCount val="5"/>
                <c:pt idx="0">
                  <c:v>Aceptan diferentes puntos de vista</c:v>
                </c:pt>
                <c:pt idx="1">
                  <c:v>Tratan a los alumnos de forma imparcial</c:v>
                </c:pt>
                <c:pt idx="2">
                  <c:v>Toman en cuenta la opinión de los alumnos</c:v>
                </c:pt>
                <c:pt idx="3">
                  <c:v>Se conducen éticamente</c:v>
                </c:pt>
                <c:pt idx="4">
                  <c:v>Propician un ambiente de respeto</c:v>
                </c:pt>
              </c:strCache>
            </c:strRef>
          </c:cat>
          <c:val>
            <c:numRef>
              <c:f>SPSS!$J$295:$J$299</c:f>
              <c:numCache>
                <c:formatCode>###0.0</c:formatCode>
                <c:ptCount val="5"/>
                <c:pt idx="0">
                  <c:v>10.909090909090908</c:v>
                </c:pt>
                <c:pt idx="1">
                  <c:v>14.545454545454545</c:v>
                </c:pt>
                <c:pt idx="2">
                  <c:v>8.1818181818181817</c:v>
                </c:pt>
                <c:pt idx="3">
                  <c:v>1.8181818181818181</c:v>
                </c:pt>
                <c:pt idx="4" formatCode="####.0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4D-4461-A783-7E1CD5AD2A0E}"/>
            </c:ext>
          </c:extLst>
        </c:ser>
        <c:ser>
          <c:idx val="2"/>
          <c:order val="2"/>
          <c:tx>
            <c:strRef>
              <c:f>SPSS!$K$294</c:f>
              <c:strCache>
                <c:ptCount val="1"/>
                <c:pt idx="0">
                  <c:v>Frecuentemente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8D8-4AEB-BEB7-B28E76333B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SPSS!$H$295:$H$299</c:f>
              <c:strCache>
                <c:ptCount val="5"/>
                <c:pt idx="0">
                  <c:v>Aceptan diferentes puntos de vista</c:v>
                </c:pt>
                <c:pt idx="1">
                  <c:v>Tratan a los alumnos de forma imparcial</c:v>
                </c:pt>
                <c:pt idx="2">
                  <c:v>Toman en cuenta la opinión de los alumnos</c:v>
                </c:pt>
                <c:pt idx="3">
                  <c:v>Se conducen éticamente</c:v>
                </c:pt>
                <c:pt idx="4">
                  <c:v>Propician un ambiente de respeto</c:v>
                </c:pt>
              </c:strCache>
            </c:strRef>
          </c:cat>
          <c:val>
            <c:numRef>
              <c:f>SPSS!$K$295:$K$299</c:f>
              <c:numCache>
                <c:formatCode>###0.0</c:formatCode>
                <c:ptCount val="5"/>
                <c:pt idx="0">
                  <c:v>39.090909090909093</c:v>
                </c:pt>
                <c:pt idx="1">
                  <c:v>31.818181818181817</c:v>
                </c:pt>
                <c:pt idx="2">
                  <c:v>39.090909090909093</c:v>
                </c:pt>
                <c:pt idx="3">
                  <c:v>20.909090909090907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4D-4461-A783-7E1CD5AD2A0E}"/>
            </c:ext>
          </c:extLst>
        </c:ser>
        <c:ser>
          <c:idx val="3"/>
          <c:order val="3"/>
          <c:tx>
            <c:strRef>
              <c:f>SPSS!$L$294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D8-4AEB-BEB7-B28E76333B8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D8-4AEB-BEB7-B28E76333B8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D8-4AEB-BEB7-B28E76333B81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D8-4AEB-BEB7-B28E76333B81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8D8-4AEB-BEB7-B28E76333B81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8D8-4AEB-BEB7-B28E76333B81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8D8-4AEB-BEB7-B28E76333B81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8D8-4AEB-BEB7-B28E76333B8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8D8-4AEB-BEB7-B28E76333B81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8D8-4AEB-BEB7-B28E76333B81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8D8-4AEB-BEB7-B28E76333B81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8D8-4AEB-BEB7-B28E76333B81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8D8-4AEB-BEB7-B28E76333B81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8D8-4AEB-BEB7-B28E76333B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SPSS!$H$295:$H$299</c:f>
              <c:strCache>
                <c:ptCount val="5"/>
                <c:pt idx="0">
                  <c:v>Aceptan diferentes puntos de vista</c:v>
                </c:pt>
                <c:pt idx="1">
                  <c:v>Tratan a los alumnos de forma imparcial</c:v>
                </c:pt>
                <c:pt idx="2">
                  <c:v>Toman en cuenta la opinión de los alumnos</c:v>
                </c:pt>
                <c:pt idx="3">
                  <c:v>Se conducen éticamente</c:v>
                </c:pt>
                <c:pt idx="4">
                  <c:v>Propician un ambiente de respeto</c:v>
                </c:pt>
              </c:strCache>
            </c:strRef>
          </c:cat>
          <c:val>
            <c:numRef>
              <c:f>SPSS!$L$295:$L$299</c:f>
              <c:numCache>
                <c:formatCode>###0.0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52.72727272727272</c:v>
                </c:pt>
                <c:pt idx="3">
                  <c:v>75.454545454545453</c:v>
                </c:pt>
                <c:pt idx="4">
                  <c:v>79.090909090909093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8D8-4AEB-BEB7-B28E76333B81}"/>
            </c:ext>
          </c:extLst>
        </c:ser>
        <c:ser>
          <c:idx val="4"/>
          <c:order val="4"/>
          <c:tx>
            <c:strRef>
              <c:f>SPSS!$M$294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8D8-4AEB-BEB7-B28E76333B8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8D8-4AEB-BEB7-B28E76333B8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8D8-4AEB-BEB7-B28E76333B8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18D8-4AEB-BEB7-B28E76333B8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8D8-4AEB-BEB7-B28E76333B8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8D8-4AEB-BEB7-B28E76333B8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8D8-4AEB-BEB7-B28E76333B81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8D8-4AEB-BEB7-B28E76333B81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8D8-4AEB-BEB7-B28E76333B81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8D8-4AEB-BEB7-B28E76333B81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8D8-4AEB-BEB7-B28E76333B81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8D8-4AEB-BEB7-B28E76333B81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8D8-4AEB-BEB7-B28E76333B81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900" b="1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8D8-4AEB-BEB7-B28E76333B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595959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SPSS!$H$295:$H$299</c:f>
              <c:strCache>
                <c:ptCount val="5"/>
                <c:pt idx="0">
                  <c:v>Aceptan diferentes puntos de vista</c:v>
                </c:pt>
                <c:pt idx="1">
                  <c:v>Tratan a los alumnos de forma imparcial</c:v>
                </c:pt>
                <c:pt idx="2">
                  <c:v>Toman en cuenta la opinión de los alumnos</c:v>
                </c:pt>
                <c:pt idx="3">
                  <c:v>Se conducen éticamente</c:v>
                </c:pt>
                <c:pt idx="4">
                  <c:v>Propician un ambiente de respeto</c:v>
                </c:pt>
              </c:strCache>
            </c:strRef>
          </c:cat>
          <c:val>
            <c:numRef>
              <c:f>SPSS!$M$295:$M$299</c:f>
              <c:numCache>
                <c:formatCode>###0.0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1.8181818181818181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18D8-4AEB-BEB7-B28E76333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090096"/>
        <c:axId val="-280088464"/>
      </c:barChart>
      <c:catAx>
        <c:axId val="-280090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88464"/>
        <c:crosses val="autoZero"/>
        <c:auto val="1"/>
        <c:lblAlgn val="ctr"/>
        <c:lblOffset val="100"/>
        <c:noMultiLvlLbl val="0"/>
      </c:catAx>
      <c:valAx>
        <c:axId val="-280088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94488188976372"/>
          <c:y val="0.94341342593476318"/>
          <c:w val="0.65712919218431032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SPSS!$I$332</c:f>
              <c:strCache>
                <c:ptCount val="1"/>
                <c:pt idx="0">
                  <c:v>Nunca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SPSS!$H$333:$H$336</c:f>
              <c:strCache>
                <c:ptCount val="4"/>
                <c:pt idx="0">
                  <c:v>Se revisan diversos tipos de documentos (básicos, especializados y complementarios)</c:v>
                </c:pt>
                <c:pt idx="1">
                  <c:v>Utilizan bases especializadas de información</c:v>
                </c:pt>
                <c:pt idx="2">
                  <c:v>Proponen bibliografía actualizada</c:v>
                </c:pt>
                <c:pt idx="3">
                  <c:v>Emplean lecturas relacionadas con los temas del curso o seminario</c:v>
                </c:pt>
              </c:strCache>
            </c:strRef>
          </c:cat>
          <c:val>
            <c:numRef>
              <c:f>SPSS!$I$333:$I$336</c:f>
              <c:numCache>
                <c:formatCode>###0.0</c:formatCode>
                <c:ptCount val="4"/>
                <c:pt idx="0">
                  <c:v>0</c:v>
                </c:pt>
                <c:pt idx="1">
                  <c:v>1.8181818181818181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SPSS!$J$332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6B-418C-BDCA-4198DC533FD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6B-418C-BDCA-4198DC533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SPSS!$H$333:$H$336</c:f>
              <c:strCache>
                <c:ptCount val="4"/>
                <c:pt idx="0">
                  <c:v>Se revisan diversos tipos de documentos (básicos, especializados y complementarios)</c:v>
                </c:pt>
                <c:pt idx="1">
                  <c:v>Utilizan bases especializadas de información</c:v>
                </c:pt>
                <c:pt idx="2">
                  <c:v>Proponen bibliografía actualizada</c:v>
                </c:pt>
                <c:pt idx="3">
                  <c:v>Emplean lecturas relacionadas con los temas del curso o seminario</c:v>
                </c:pt>
              </c:strCache>
            </c:strRef>
          </c:cat>
          <c:val>
            <c:numRef>
              <c:f>SPSS!$J$333:$J$336</c:f>
              <c:numCache>
                <c:formatCode>###0.0</c:formatCode>
                <c:ptCount val="4"/>
                <c:pt idx="0">
                  <c:v>9.0909090909090917</c:v>
                </c:pt>
                <c:pt idx="1">
                  <c:v>13.636363636363635</c:v>
                </c:pt>
                <c:pt idx="2">
                  <c:v>2.7272727272727271</c:v>
                </c:pt>
                <c:pt idx="3">
                  <c:v>4.5454545454545459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4D-4461-A783-7E1CD5AD2A0E}"/>
            </c:ext>
          </c:extLst>
        </c:ser>
        <c:ser>
          <c:idx val="2"/>
          <c:order val="2"/>
          <c:tx>
            <c:strRef>
              <c:f>SPSS!$K$332</c:f>
              <c:strCache>
                <c:ptCount val="1"/>
                <c:pt idx="0">
                  <c:v>Frecuentemente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76B-418C-BDCA-4198DC533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SPSS!$H$333:$H$336</c:f>
              <c:strCache>
                <c:ptCount val="4"/>
                <c:pt idx="0">
                  <c:v>Se revisan diversos tipos de documentos (básicos, especializados y complementarios)</c:v>
                </c:pt>
                <c:pt idx="1">
                  <c:v>Utilizan bases especializadas de información</c:v>
                </c:pt>
                <c:pt idx="2">
                  <c:v>Proponen bibliografía actualizada</c:v>
                </c:pt>
                <c:pt idx="3">
                  <c:v>Emplean lecturas relacionadas con los temas del curso o seminario</c:v>
                </c:pt>
              </c:strCache>
            </c:strRef>
          </c:cat>
          <c:val>
            <c:numRef>
              <c:f>SPSS!$K$333:$K$336</c:f>
              <c:numCache>
                <c:formatCode>###0.0</c:formatCode>
                <c:ptCount val="4"/>
                <c:pt idx="0">
                  <c:v>42.727272727272727</c:v>
                </c:pt>
                <c:pt idx="1">
                  <c:v>32.727272727272727</c:v>
                </c:pt>
                <c:pt idx="2">
                  <c:v>40.909090909090914</c:v>
                </c:pt>
                <c:pt idx="3">
                  <c:v>33.636363636363633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4D-4461-A783-7E1CD5AD2A0E}"/>
            </c:ext>
          </c:extLst>
        </c:ser>
        <c:ser>
          <c:idx val="3"/>
          <c:order val="3"/>
          <c:tx>
            <c:strRef>
              <c:f>SPSS!$L$332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6B-418C-BDCA-4198DC533FD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6B-418C-BDCA-4198DC533FD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6B-418C-BDCA-4198DC533FD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6B-418C-BDCA-4198DC533FD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6B-418C-BDCA-4198DC533FD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6B-418C-BDCA-4198DC533FDA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6B-418C-BDCA-4198DC533FDA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6B-418C-BDCA-4198DC533FDA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6B-418C-BDCA-4198DC533FDA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76B-418C-BDCA-4198DC533FDA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6B-418C-BDCA-4198DC533FDA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76B-418C-BDCA-4198DC533FDA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76B-418C-BDCA-4198DC533FDA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76B-418C-BDCA-4198DC533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SPSS!$H$333:$H$336</c:f>
              <c:strCache>
                <c:ptCount val="4"/>
                <c:pt idx="0">
                  <c:v>Se revisan diversos tipos de documentos (básicos, especializados y complementarios)</c:v>
                </c:pt>
                <c:pt idx="1">
                  <c:v>Utilizan bases especializadas de información</c:v>
                </c:pt>
                <c:pt idx="2">
                  <c:v>Proponen bibliografía actualizada</c:v>
                </c:pt>
                <c:pt idx="3">
                  <c:v>Emplean lecturas relacionadas con los temas del curso o seminario</c:v>
                </c:pt>
              </c:strCache>
            </c:strRef>
          </c:cat>
          <c:val>
            <c:numRef>
              <c:f>SPSS!$L$333:$L$336</c:f>
              <c:numCache>
                <c:formatCode>###0.0</c:formatCode>
                <c:ptCount val="4"/>
                <c:pt idx="0">
                  <c:v>48.18181818181818</c:v>
                </c:pt>
                <c:pt idx="1">
                  <c:v>51.81818181818182</c:v>
                </c:pt>
                <c:pt idx="2">
                  <c:v>56.36363636363636</c:v>
                </c:pt>
                <c:pt idx="3">
                  <c:v>61.818181818181813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76B-418C-BDCA-4198DC533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094448"/>
        <c:axId val="-280093360"/>
      </c:barChart>
      <c:catAx>
        <c:axId val="-280094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3360"/>
        <c:crosses val="autoZero"/>
        <c:auto val="1"/>
        <c:lblAlgn val="ctr"/>
        <c:lblOffset val="100"/>
        <c:noMultiLvlLbl val="0"/>
      </c:catAx>
      <c:valAx>
        <c:axId val="-280093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435228929717121"/>
          <c:y val="0.94341342593476318"/>
          <c:w val="0.49786993292505105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SPSS!$I$769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SPSS!$H$770:$H$772</c:f>
              <c:strCache>
                <c:ptCount val="3"/>
                <c:pt idx="0">
                  <c:v>Perfil del egresado</c:v>
                </c:pt>
                <c:pt idx="1">
                  <c:v>Objetivos de formación</c:v>
                </c:pt>
                <c:pt idx="2">
                  <c:v>Campos de conocimiento</c:v>
                </c:pt>
              </c:strCache>
            </c:strRef>
          </c:cat>
          <c:val>
            <c:numRef>
              <c:f>SPSS!$I$770:$I$772</c:f>
              <c:numCache>
                <c:formatCode>###0.0</c:formatCode>
                <c:ptCount val="3"/>
                <c:pt idx="0">
                  <c:v>1.8181818181818181</c:v>
                </c:pt>
                <c:pt idx="1">
                  <c:v>1.8181818181818181</c:v>
                </c:pt>
                <c:pt idx="2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SPSS!$J$769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EC-43DD-9577-DF3FCE96E7B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EC-43DD-9577-DF3FCE96E7B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EC-43DD-9577-DF3FCE96E7B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EC-43DD-9577-DF3FCE96E7B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EC-43DD-9577-DF3FCE96E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SPSS!$H$770:$H$772</c:f>
              <c:strCache>
                <c:ptCount val="3"/>
                <c:pt idx="0">
                  <c:v>Perfil del egresado</c:v>
                </c:pt>
                <c:pt idx="1">
                  <c:v>Objetivos de formación</c:v>
                </c:pt>
                <c:pt idx="2">
                  <c:v>Campos de conocimiento</c:v>
                </c:pt>
              </c:strCache>
            </c:strRef>
          </c:cat>
          <c:val>
            <c:numRef>
              <c:f>SPSS!$J$770:$J$772</c:f>
              <c:numCache>
                <c:formatCode>###0.0</c:formatCode>
                <c:ptCount val="3"/>
                <c:pt idx="0">
                  <c:v>41.818181818181813</c:v>
                </c:pt>
                <c:pt idx="1">
                  <c:v>43.636363636363633</c:v>
                </c:pt>
                <c:pt idx="2">
                  <c:v>44.545454545454547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DEC-43DD-9577-DF3FCE96E7BC}"/>
            </c:ext>
          </c:extLst>
        </c:ser>
        <c:ser>
          <c:idx val="2"/>
          <c:order val="2"/>
          <c:tx>
            <c:strRef>
              <c:f>SPSS!$K$769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SPSS!$H$770:$H$772</c:f>
              <c:strCache>
                <c:ptCount val="3"/>
                <c:pt idx="0">
                  <c:v>Perfil del egresado</c:v>
                </c:pt>
                <c:pt idx="1">
                  <c:v>Objetivos de formación</c:v>
                </c:pt>
                <c:pt idx="2">
                  <c:v>Campos de conocimiento</c:v>
                </c:pt>
              </c:strCache>
            </c:strRef>
          </c:cat>
          <c:val>
            <c:numRef>
              <c:f>SPSS!$K$770:$K$772</c:f>
              <c:numCache>
                <c:formatCode>###0.0</c:formatCode>
                <c:ptCount val="3"/>
                <c:pt idx="0">
                  <c:v>47.272727272727273</c:v>
                </c:pt>
                <c:pt idx="1">
                  <c:v>50</c:v>
                </c:pt>
                <c:pt idx="2">
                  <c:v>50.909090909090907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DEC-43DD-9577-DF3FCE96E7BC}"/>
            </c:ext>
          </c:extLst>
        </c:ser>
        <c:ser>
          <c:idx val="3"/>
          <c:order val="3"/>
          <c:tx>
            <c:strRef>
              <c:f>SPSS!$L$769</c:f>
              <c:strCache>
                <c:ptCount val="1"/>
                <c:pt idx="0">
                  <c:v>No lo sé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EC-43DD-9577-DF3FCE96E7B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EC-43DD-9577-DF3FCE96E7B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EC-43DD-9577-DF3FCE96E7B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DEC-43DD-9577-DF3FCE96E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SPSS!$H$770:$H$772</c:f>
              <c:strCache>
                <c:ptCount val="3"/>
                <c:pt idx="0">
                  <c:v>Perfil del egresado</c:v>
                </c:pt>
                <c:pt idx="1">
                  <c:v>Objetivos de formación</c:v>
                </c:pt>
                <c:pt idx="2">
                  <c:v>Campos de conocimiento</c:v>
                </c:pt>
              </c:strCache>
            </c:strRef>
          </c:cat>
          <c:val>
            <c:numRef>
              <c:f>SPSS!$L$770:$L$772</c:f>
              <c:numCache>
                <c:formatCode>###0.0</c:formatCode>
                <c:ptCount val="3"/>
                <c:pt idx="0">
                  <c:v>9.0909090909090917</c:v>
                </c:pt>
                <c:pt idx="1">
                  <c:v>4.5454545454545459</c:v>
                </c:pt>
                <c:pt idx="2">
                  <c:v>2.7272727272727271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DEC-43DD-9577-DF3FCE96E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099552"/>
        <c:axId val="-222103904"/>
      </c:barChart>
      <c:catAx>
        <c:axId val="-22209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3904"/>
        <c:crosses val="autoZero"/>
        <c:auto val="1"/>
        <c:lblAlgn val="ctr"/>
        <c:lblOffset val="100"/>
        <c:noMultiLvlLbl val="0"/>
      </c:catAx>
      <c:valAx>
        <c:axId val="-222103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09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287080781568972"/>
          <c:y val="0.94341342593476318"/>
          <c:w val="0.76708107319918339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SPSS!$I$911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14-4A17-B2EC-3BE0330C4FB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14-4A17-B2EC-3BE0330C4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SPSS!$H$912:$H$914</c:f>
              <c:strCache>
                <c:ptCount val="3"/>
                <c:pt idx="0">
                  <c:v>Bases docentes</c:v>
                </c:pt>
                <c:pt idx="1">
                  <c:v>Bases tecnológicas</c:v>
                </c:pt>
                <c:pt idx="2">
                  <c:v>Bases científicas</c:v>
                </c:pt>
              </c:strCache>
            </c:strRef>
          </c:cat>
          <c:val>
            <c:numRef>
              <c:f>SPSS!$I$912:$I$914</c:f>
              <c:numCache>
                <c:formatCode>###0.0</c:formatCode>
                <c:ptCount val="3"/>
                <c:pt idx="0">
                  <c:v>5.4545454545454541</c:v>
                </c:pt>
                <c:pt idx="1">
                  <c:v>0.90909090909090906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SPSS!$J$911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14-4A17-B2EC-3BE0330C4FB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14-4A17-B2EC-3BE0330C4FB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14-4A17-B2EC-3BE0330C4FB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14-4A17-B2EC-3BE0330C4FB4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514-4A17-B2EC-3BE0330C4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SPSS!$H$912:$H$914</c:f>
              <c:strCache>
                <c:ptCount val="3"/>
                <c:pt idx="0">
                  <c:v>Bases docentes</c:v>
                </c:pt>
                <c:pt idx="1">
                  <c:v>Bases tecnológicas</c:v>
                </c:pt>
                <c:pt idx="2">
                  <c:v>Bases científicas</c:v>
                </c:pt>
              </c:strCache>
            </c:strRef>
          </c:cat>
          <c:val>
            <c:numRef>
              <c:f>SPSS!$J$912:$J$914</c:f>
              <c:numCache>
                <c:formatCode>###0.0</c:formatCode>
                <c:ptCount val="3"/>
                <c:pt idx="0">
                  <c:v>26.36363636363636</c:v>
                </c:pt>
                <c:pt idx="1">
                  <c:v>10.909090909090908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514-4A17-B2EC-3BE0330C4FB4}"/>
            </c:ext>
          </c:extLst>
        </c:ser>
        <c:ser>
          <c:idx val="2"/>
          <c:order val="2"/>
          <c:tx>
            <c:strRef>
              <c:f>SPSS!$K$911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SPSS!$H$912:$H$914</c:f>
              <c:strCache>
                <c:ptCount val="3"/>
                <c:pt idx="0">
                  <c:v>Bases docentes</c:v>
                </c:pt>
                <c:pt idx="1">
                  <c:v>Bases tecnológicas</c:v>
                </c:pt>
                <c:pt idx="2">
                  <c:v>Bases científicas</c:v>
                </c:pt>
              </c:strCache>
            </c:strRef>
          </c:cat>
          <c:val>
            <c:numRef>
              <c:f>SPSS!$K$912:$K$914</c:f>
              <c:numCache>
                <c:formatCode>###0.0</c:formatCode>
                <c:ptCount val="3"/>
                <c:pt idx="0">
                  <c:v>42.727272727272727</c:v>
                </c:pt>
                <c:pt idx="1">
                  <c:v>52.72727272727272</c:v>
                </c:pt>
                <c:pt idx="2">
                  <c:v>12.727272727272727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14-4A17-B2EC-3BE0330C4FB4}"/>
            </c:ext>
          </c:extLst>
        </c:ser>
        <c:ser>
          <c:idx val="3"/>
          <c:order val="3"/>
          <c:tx>
            <c:strRef>
              <c:f>SPSS!$L$911</c:f>
              <c:strCache>
                <c:ptCount val="1"/>
                <c:pt idx="0">
                  <c:v>Mucho 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514-4A17-B2EC-3BE0330C4FB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514-4A17-B2EC-3BE0330C4FB4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514-4A17-B2EC-3BE0330C4FB4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514-4A17-B2EC-3BE0330C4FB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514-4A17-B2EC-3BE0330C4FB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514-4A17-B2EC-3BE0330C4FB4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514-4A17-B2EC-3BE0330C4FB4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514-4A17-B2EC-3BE0330C4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SPSS!$H$912:$H$914</c:f>
              <c:strCache>
                <c:ptCount val="3"/>
                <c:pt idx="0">
                  <c:v>Bases docentes</c:v>
                </c:pt>
                <c:pt idx="1">
                  <c:v>Bases tecnológicas</c:v>
                </c:pt>
                <c:pt idx="2">
                  <c:v>Bases científicas</c:v>
                </c:pt>
              </c:strCache>
            </c:strRef>
          </c:cat>
          <c:val>
            <c:numRef>
              <c:f>SPSS!$L$912:$L$914</c:f>
              <c:numCache>
                <c:formatCode>###0.0</c:formatCode>
                <c:ptCount val="3"/>
                <c:pt idx="0">
                  <c:v>22.727272727272727</c:v>
                </c:pt>
                <c:pt idx="1">
                  <c:v>30.909090909090907</c:v>
                </c:pt>
                <c:pt idx="2">
                  <c:v>86.36363636363636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514-4A17-B2EC-3BE0330C4FB4}"/>
            </c:ext>
          </c:extLst>
        </c:ser>
        <c:ser>
          <c:idx val="4"/>
          <c:order val="4"/>
          <c:tx>
            <c:strRef>
              <c:f>SPSS!$M$911</c:f>
              <c:strCache>
                <c:ptCount val="1"/>
                <c:pt idx="0">
                  <c:v>No lo sé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514-4A17-B2EC-3BE0330C4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SPSS!$H$912:$H$914</c:f>
              <c:strCache>
                <c:ptCount val="3"/>
                <c:pt idx="0">
                  <c:v>Bases docentes</c:v>
                </c:pt>
                <c:pt idx="1">
                  <c:v>Bases tecnológicas</c:v>
                </c:pt>
                <c:pt idx="2">
                  <c:v>Bases científicas</c:v>
                </c:pt>
              </c:strCache>
            </c:strRef>
          </c:cat>
          <c:val>
            <c:numRef>
              <c:f>SPSS!$M$912:$M$914</c:f>
              <c:numCache>
                <c:formatCode>###0.0</c:formatCode>
                <c:ptCount val="3"/>
                <c:pt idx="0">
                  <c:v>2.7272727272727271</c:v>
                </c:pt>
                <c:pt idx="1">
                  <c:v>4.5454545454545459</c:v>
                </c:pt>
                <c:pt idx="2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514-4A17-B2EC-3BE0330C4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104448"/>
        <c:axId val="-222103360"/>
      </c:barChart>
      <c:catAx>
        <c:axId val="-222104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3360"/>
        <c:crosses val="autoZero"/>
        <c:auto val="1"/>
        <c:lblAlgn val="ctr"/>
        <c:lblOffset val="100"/>
        <c:noMultiLvlLbl val="0"/>
      </c:catAx>
      <c:valAx>
        <c:axId val="-222103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01895596383784"/>
          <c:y val="0.94341342593476318"/>
          <c:w val="0.82634033245844252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SPSS!$I$849</c:f>
              <c:strCache>
                <c:ptCount val="1"/>
                <c:pt idx="0">
                  <c:v>Irrelevantes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SPSS!$H$850:$H$857</c:f>
              <c:strCache>
                <c:ptCount val="8"/>
                <c:pt idx="0">
                  <c:v>Otro</c:v>
                </c:pt>
                <c:pt idx="1">
                  <c:v>Coloquios</c:v>
                </c:pt>
                <c:pt idx="2">
                  <c:v>Encuentros con estudiantes</c:v>
                </c:pt>
                <c:pt idx="3">
                  <c:v>Simposios</c:v>
                </c:pt>
                <c:pt idx="4">
                  <c:v>Talleres</c:v>
                </c:pt>
                <c:pt idx="5">
                  <c:v>Congresos</c:v>
                </c:pt>
                <c:pt idx="6">
                  <c:v>Cursos</c:v>
                </c:pt>
                <c:pt idx="7">
                  <c:v>Seminarios</c:v>
                </c:pt>
              </c:strCache>
            </c:strRef>
          </c:cat>
          <c:val>
            <c:numRef>
              <c:f>SPSS!$I$850:$I$857</c:f>
              <c:numCache>
                <c:formatCode>###0.0</c:formatCode>
                <c:ptCount val="8"/>
                <c:pt idx="0">
                  <c:v>1.8181818181818181</c:v>
                </c:pt>
                <c:pt idx="1">
                  <c:v>2.7272727272727271</c:v>
                </c:pt>
                <c:pt idx="2">
                  <c:v>3.6363636363636362</c:v>
                </c:pt>
                <c:pt idx="3">
                  <c:v>2.7272727272727271</c:v>
                </c:pt>
                <c:pt idx="4">
                  <c:v>0.90909090909090906</c:v>
                </c:pt>
                <c:pt idx="5">
                  <c:v>1.8181818181818181</c:v>
                </c:pt>
                <c:pt idx="6">
                  <c:v>0</c:v>
                </c:pt>
                <c:pt idx="7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SPSS!$J$849</c:f>
              <c:strCache>
                <c:ptCount val="1"/>
                <c:pt idx="0">
                  <c:v>Poco relevantes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25-4025-90C1-B6294BEDF24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25-4025-90C1-B6294BEDF24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25-4025-90C1-B6294BEDF24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25-4025-90C1-B6294BEDF24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25-4025-90C1-B6294BEDF24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25-4025-90C1-B6294BEDF24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25-4025-90C1-B6294BEDF2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SPSS!$H$850:$H$857</c:f>
              <c:strCache>
                <c:ptCount val="8"/>
                <c:pt idx="0">
                  <c:v>Otro</c:v>
                </c:pt>
                <c:pt idx="1">
                  <c:v>Coloquios</c:v>
                </c:pt>
                <c:pt idx="2">
                  <c:v>Encuentros con estudiantes</c:v>
                </c:pt>
                <c:pt idx="3">
                  <c:v>Simposios</c:v>
                </c:pt>
                <c:pt idx="4">
                  <c:v>Talleres</c:v>
                </c:pt>
                <c:pt idx="5">
                  <c:v>Congresos</c:v>
                </c:pt>
                <c:pt idx="6">
                  <c:v>Cursos</c:v>
                </c:pt>
                <c:pt idx="7">
                  <c:v>Seminarios</c:v>
                </c:pt>
              </c:strCache>
            </c:strRef>
          </c:cat>
          <c:val>
            <c:numRef>
              <c:f>SPSS!$J$850:$J$857</c:f>
              <c:numCache>
                <c:formatCode>###0.0</c:formatCode>
                <c:ptCount val="8"/>
                <c:pt idx="0">
                  <c:v>0</c:v>
                </c:pt>
                <c:pt idx="1">
                  <c:v>27.27272727272727</c:v>
                </c:pt>
                <c:pt idx="2">
                  <c:v>23.636363636363637</c:v>
                </c:pt>
                <c:pt idx="3">
                  <c:v>13.636363636363635</c:v>
                </c:pt>
                <c:pt idx="4">
                  <c:v>16.363636363636363</c:v>
                </c:pt>
                <c:pt idx="5">
                  <c:v>4.5454545454545459</c:v>
                </c:pt>
                <c:pt idx="6">
                  <c:v>8.1818181818181817</c:v>
                </c:pt>
                <c:pt idx="7">
                  <c:v>5.4545454545454541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25-4025-90C1-B6294BEDF245}"/>
            </c:ext>
          </c:extLst>
        </c:ser>
        <c:ser>
          <c:idx val="2"/>
          <c:order val="2"/>
          <c:tx>
            <c:strRef>
              <c:f>SPSS!$K$849</c:f>
              <c:strCache>
                <c:ptCount val="1"/>
                <c:pt idx="0">
                  <c:v>Relevantes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SPSS!$H$850:$H$857</c:f>
              <c:strCache>
                <c:ptCount val="8"/>
                <c:pt idx="0">
                  <c:v>Otro</c:v>
                </c:pt>
                <c:pt idx="1">
                  <c:v>Coloquios</c:v>
                </c:pt>
                <c:pt idx="2">
                  <c:v>Encuentros con estudiantes</c:v>
                </c:pt>
                <c:pt idx="3">
                  <c:v>Simposios</c:v>
                </c:pt>
                <c:pt idx="4">
                  <c:v>Talleres</c:v>
                </c:pt>
                <c:pt idx="5">
                  <c:v>Congresos</c:v>
                </c:pt>
                <c:pt idx="6">
                  <c:v>Cursos</c:v>
                </c:pt>
                <c:pt idx="7">
                  <c:v>Seminarios</c:v>
                </c:pt>
              </c:strCache>
            </c:strRef>
          </c:cat>
          <c:val>
            <c:numRef>
              <c:f>SPSS!$K$850:$K$857</c:f>
              <c:numCache>
                <c:formatCode>###0.0</c:formatCode>
                <c:ptCount val="8"/>
                <c:pt idx="0">
                  <c:v>9.0909090909090917</c:v>
                </c:pt>
                <c:pt idx="1">
                  <c:v>56.36363636363636</c:v>
                </c:pt>
                <c:pt idx="2">
                  <c:v>50</c:v>
                </c:pt>
                <c:pt idx="3">
                  <c:v>57.272727272727273</c:v>
                </c:pt>
                <c:pt idx="4">
                  <c:v>49.090909090909093</c:v>
                </c:pt>
                <c:pt idx="5">
                  <c:v>57.272727272727273</c:v>
                </c:pt>
                <c:pt idx="6">
                  <c:v>51.81818181818182</c:v>
                </c:pt>
                <c:pt idx="7">
                  <c:v>50.909090909090907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25-4025-90C1-B6294BEDF245}"/>
            </c:ext>
          </c:extLst>
        </c:ser>
        <c:ser>
          <c:idx val="3"/>
          <c:order val="3"/>
          <c:tx>
            <c:strRef>
              <c:f>SPSS!$L$849</c:f>
              <c:strCache>
                <c:ptCount val="1"/>
                <c:pt idx="0">
                  <c:v>Muy relevantes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25-4025-90C1-B6294BEDF24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325-4025-90C1-B6294BEDF24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25-4025-90C1-B6294BEDF24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325-4025-90C1-B6294BEDF24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325-4025-90C1-B6294BEDF24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325-4025-90C1-B6294BEDF24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325-4025-90C1-B6294BEDF24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325-4025-90C1-B6294BEDF2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SPSS!$H$850:$H$857</c:f>
              <c:strCache>
                <c:ptCount val="8"/>
                <c:pt idx="0">
                  <c:v>Otro</c:v>
                </c:pt>
                <c:pt idx="1">
                  <c:v>Coloquios</c:v>
                </c:pt>
                <c:pt idx="2">
                  <c:v>Encuentros con estudiantes</c:v>
                </c:pt>
                <c:pt idx="3">
                  <c:v>Simposios</c:v>
                </c:pt>
                <c:pt idx="4">
                  <c:v>Talleres</c:v>
                </c:pt>
                <c:pt idx="5">
                  <c:v>Congresos</c:v>
                </c:pt>
                <c:pt idx="6">
                  <c:v>Cursos</c:v>
                </c:pt>
                <c:pt idx="7">
                  <c:v>Seminarios</c:v>
                </c:pt>
              </c:strCache>
            </c:strRef>
          </c:cat>
          <c:val>
            <c:numRef>
              <c:f>SPSS!$L$850:$L$857</c:f>
              <c:numCache>
                <c:formatCode>###0.0</c:formatCode>
                <c:ptCount val="8"/>
                <c:pt idx="0">
                  <c:v>10.909090909090908</c:v>
                </c:pt>
                <c:pt idx="1">
                  <c:v>12.727272727272727</c:v>
                </c:pt>
                <c:pt idx="2">
                  <c:v>22.727272727272727</c:v>
                </c:pt>
                <c:pt idx="3">
                  <c:v>25.454545454545453</c:v>
                </c:pt>
                <c:pt idx="4">
                  <c:v>32.727272727272727</c:v>
                </c:pt>
                <c:pt idx="5">
                  <c:v>36.363636363636367</c:v>
                </c:pt>
                <c:pt idx="6">
                  <c:v>40</c:v>
                </c:pt>
                <c:pt idx="7">
                  <c:v>40.909090909090914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325-4025-90C1-B6294BEDF245}"/>
            </c:ext>
          </c:extLst>
        </c:ser>
        <c:ser>
          <c:idx val="4"/>
          <c:order val="4"/>
          <c:tx>
            <c:strRef>
              <c:f>SPSS!$M$849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325-4025-90C1-B6294BEDF2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SPSS!$H$850:$H$857</c:f>
              <c:strCache>
                <c:ptCount val="8"/>
                <c:pt idx="0">
                  <c:v>Otro</c:v>
                </c:pt>
                <c:pt idx="1">
                  <c:v>Coloquios</c:v>
                </c:pt>
                <c:pt idx="2">
                  <c:v>Encuentros con estudiantes</c:v>
                </c:pt>
                <c:pt idx="3">
                  <c:v>Simposios</c:v>
                </c:pt>
                <c:pt idx="4">
                  <c:v>Talleres</c:v>
                </c:pt>
                <c:pt idx="5">
                  <c:v>Congresos</c:v>
                </c:pt>
                <c:pt idx="6">
                  <c:v>Cursos</c:v>
                </c:pt>
                <c:pt idx="7">
                  <c:v>Seminarios</c:v>
                </c:pt>
              </c:strCache>
            </c:strRef>
          </c:cat>
          <c:val>
            <c:numRef>
              <c:f>SPSS!$M$850:$M$857</c:f>
              <c:numCache>
                <c:formatCode>###0.0</c:formatCode>
                <c:ptCount val="8"/>
                <c:pt idx="0">
                  <c:v>78.181818181818187</c:v>
                </c:pt>
                <c:pt idx="1">
                  <c:v>0.90909090909090906</c:v>
                </c:pt>
                <c:pt idx="2">
                  <c:v>0</c:v>
                </c:pt>
                <c:pt idx="3">
                  <c:v>0.90909090909090906</c:v>
                </c:pt>
                <c:pt idx="4">
                  <c:v>0.90909090909090906</c:v>
                </c:pt>
                <c:pt idx="5">
                  <c:v>0</c:v>
                </c:pt>
                <c:pt idx="6">
                  <c:v>0</c:v>
                </c:pt>
                <c:pt idx="7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325-4025-90C1-B6294BEDF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099008"/>
        <c:axId val="-222112608"/>
      </c:barChart>
      <c:catAx>
        <c:axId val="-222099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12608"/>
        <c:crosses val="autoZero"/>
        <c:auto val="1"/>
        <c:lblAlgn val="ctr"/>
        <c:lblOffset val="100"/>
        <c:noMultiLvlLbl val="0"/>
      </c:catAx>
      <c:valAx>
        <c:axId val="-222112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09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768562263050452"/>
          <c:y val="0.94341342593476318"/>
          <c:w val="0.7923143773694955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SPSS!$I$864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SPSS!$H$865:$H$869</c:f>
              <c:strCache>
                <c:ptCount val="5"/>
                <c:pt idx="0">
                  <c:v>Ciencias Atmosféricas, Espaciales y Planetarias</c:v>
                </c:pt>
                <c:pt idx="1">
                  <c:v>Exploración , Aguas Subterráneas,  Modelación y Percepción Remota</c:v>
                </c:pt>
                <c:pt idx="2">
                  <c:v>Geofísica de la Tierra Sólida</c:v>
                </c:pt>
                <c:pt idx="3">
                  <c:v>Geología</c:v>
                </c:pt>
                <c:pt idx="4">
                  <c:v>Ciencias Ambientales y Riesgos</c:v>
                </c:pt>
              </c:strCache>
            </c:strRef>
          </c:cat>
          <c:val>
            <c:numRef>
              <c:f>SPSS!$I$865:$I$869</c:f>
              <c:numCache>
                <c:formatCode>####.0</c:formatCode>
                <c:ptCount val="5"/>
                <c:pt idx="0">
                  <c:v>0.90909090909090906</c:v>
                </c:pt>
                <c:pt idx="1">
                  <c:v>0.90909090909090906</c:v>
                </c:pt>
                <c:pt idx="2" formatCode="###0.0">
                  <c:v>0</c:v>
                </c:pt>
                <c:pt idx="3" formatCode="###0.0">
                  <c:v>0</c:v>
                </c:pt>
                <c:pt idx="4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SPSS!$J$864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56-496D-8F4F-8F0418F952CA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56-496D-8F4F-8F0418F95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SPSS!$H$865:$H$869</c:f>
              <c:strCache>
                <c:ptCount val="5"/>
                <c:pt idx="0">
                  <c:v>Ciencias Atmosféricas, Espaciales y Planetarias</c:v>
                </c:pt>
                <c:pt idx="1">
                  <c:v>Exploración , Aguas Subterráneas,  Modelación y Percepción Remota</c:v>
                </c:pt>
                <c:pt idx="2">
                  <c:v>Geofísica de la Tierra Sólida</c:v>
                </c:pt>
                <c:pt idx="3">
                  <c:v>Geología</c:v>
                </c:pt>
                <c:pt idx="4">
                  <c:v>Ciencias Ambientales y Riesgos</c:v>
                </c:pt>
              </c:strCache>
            </c:strRef>
          </c:cat>
          <c:val>
            <c:numRef>
              <c:f>SPSS!$J$865:$J$869</c:f>
              <c:numCache>
                <c:formatCode>###0.0</c:formatCode>
                <c:ptCount val="5"/>
                <c:pt idx="0">
                  <c:v>5.4545454545454541</c:v>
                </c:pt>
                <c:pt idx="1">
                  <c:v>2.7272727272727271</c:v>
                </c:pt>
                <c:pt idx="2">
                  <c:v>0</c:v>
                </c:pt>
                <c:pt idx="3">
                  <c:v>1.8181818181818181</c:v>
                </c:pt>
                <c:pt idx="4">
                  <c:v>4.5454545454545459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56-496D-8F4F-8F0418F952CA}"/>
            </c:ext>
          </c:extLst>
        </c:ser>
        <c:ser>
          <c:idx val="2"/>
          <c:order val="2"/>
          <c:tx>
            <c:strRef>
              <c:f>SPSS!$K$864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SPSS!$H$865:$H$869</c:f>
              <c:strCache>
                <c:ptCount val="5"/>
                <c:pt idx="0">
                  <c:v>Ciencias Atmosféricas, Espaciales y Planetarias</c:v>
                </c:pt>
                <c:pt idx="1">
                  <c:v>Exploración , Aguas Subterráneas,  Modelación y Percepción Remota</c:v>
                </c:pt>
                <c:pt idx="2">
                  <c:v>Geofísica de la Tierra Sólida</c:v>
                </c:pt>
                <c:pt idx="3">
                  <c:v>Geología</c:v>
                </c:pt>
                <c:pt idx="4">
                  <c:v>Ciencias Ambientales y Riesgos</c:v>
                </c:pt>
              </c:strCache>
            </c:strRef>
          </c:cat>
          <c:val>
            <c:numRef>
              <c:f>SPSS!$K$865:$K$869</c:f>
              <c:numCache>
                <c:formatCode>###0.0</c:formatCode>
                <c:ptCount val="5"/>
                <c:pt idx="0">
                  <c:v>31.818181818181817</c:v>
                </c:pt>
                <c:pt idx="1">
                  <c:v>23.636363636363637</c:v>
                </c:pt>
                <c:pt idx="2">
                  <c:v>28.18181818181818</c:v>
                </c:pt>
                <c:pt idx="3">
                  <c:v>27.27272727272727</c:v>
                </c:pt>
                <c:pt idx="4">
                  <c:v>22.727272727272727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56-496D-8F4F-8F0418F952CA}"/>
            </c:ext>
          </c:extLst>
        </c:ser>
        <c:ser>
          <c:idx val="3"/>
          <c:order val="3"/>
          <c:tx>
            <c:strRef>
              <c:f>SPSS!$L$864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56-496D-8F4F-8F0418F952C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56-496D-8F4F-8F0418F952C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56-496D-8F4F-8F0418F952C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56-496D-8F4F-8F0418F952C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356-496D-8F4F-8F0418F952C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56-496D-8F4F-8F0418F952CA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356-496D-8F4F-8F0418F952CA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56-496D-8F4F-8F0418F95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SPSS!$H$865:$H$869</c:f>
              <c:strCache>
                <c:ptCount val="5"/>
                <c:pt idx="0">
                  <c:v>Ciencias Atmosféricas, Espaciales y Planetarias</c:v>
                </c:pt>
                <c:pt idx="1">
                  <c:v>Exploración , Aguas Subterráneas,  Modelación y Percepción Remota</c:v>
                </c:pt>
                <c:pt idx="2">
                  <c:v>Geofísica de la Tierra Sólida</c:v>
                </c:pt>
                <c:pt idx="3">
                  <c:v>Geología</c:v>
                </c:pt>
                <c:pt idx="4">
                  <c:v>Ciencias Ambientales y Riesgos</c:v>
                </c:pt>
              </c:strCache>
            </c:strRef>
          </c:cat>
          <c:val>
            <c:numRef>
              <c:f>SPSS!$L$865:$L$869</c:f>
              <c:numCache>
                <c:formatCode>###0.0</c:formatCode>
                <c:ptCount val="5"/>
                <c:pt idx="0">
                  <c:v>52.72727272727272</c:v>
                </c:pt>
                <c:pt idx="1">
                  <c:v>62.727272727272734</c:v>
                </c:pt>
                <c:pt idx="2">
                  <c:v>63.636363636363633</c:v>
                </c:pt>
                <c:pt idx="3">
                  <c:v>63.636363636363633</c:v>
                </c:pt>
                <c:pt idx="4">
                  <c:v>63.636363636363633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356-496D-8F4F-8F0418F952CA}"/>
            </c:ext>
          </c:extLst>
        </c:ser>
        <c:ser>
          <c:idx val="4"/>
          <c:order val="4"/>
          <c:tx>
            <c:strRef>
              <c:f>SPSS!$M$864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56-496D-8F4F-8F0418F952C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356-496D-8F4F-8F0418F952C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56-496D-8F4F-8F0418F952C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356-496D-8F4F-8F0418F952C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356-496D-8F4F-8F0418F95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SPSS!$H$865:$H$869</c:f>
              <c:strCache>
                <c:ptCount val="5"/>
                <c:pt idx="0">
                  <c:v>Ciencias Atmosféricas, Espaciales y Planetarias</c:v>
                </c:pt>
                <c:pt idx="1">
                  <c:v>Exploración , Aguas Subterráneas,  Modelación y Percepción Remota</c:v>
                </c:pt>
                <c:pt idx="2">
                  <c:v>Geofísica de la Tierra Sólida</c:v>
                </c:pt>
                <c:pt idx="3">
                  <c:v>Geología</c:v>
                </c:pt>
                <c:pt idx="4">
                  <c:v>Ciencias Ambientales y Riesgos</c:v>
                </c:pt>
              </c:strCache>
            </c:strRef>
          </c:cat>
          <c:val>
            <c:numRef>
              <c:f>SPSS!$M$865:$M$869</c:f>
              <c:numCache>
                <c:formatCode>###0.0</c:formatCode>
                <c:ptCount val="5"/>
                <c:pt idx="0">
                  <c:v>9.0909090909090917</c:v>
                </c:pt>
                <c:pt idx="1">
                  <c:v>10</c:v>
                </c:pt>
                <c:pt idx="2">
                  <c:v>8.1818181818181817</c:v>
                </c:pt>
                <c:pt idx="3">
                  <c:v>7.2727272727272725</c:v>
                </c:pt>
                <c:pt idx="4">
                  <c:v>8.1818181818181817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356-496D-8F4F-8F0418F95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112064"/>
        <c:axId val="-222105536"/>
      </c:barChart>
      <c:catAx>
        <c:axId val="-222112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5536"/>
        <c:crosses val="autoZero"/>
        <c:auto val="1"/>
        <c:lblAlgn val="ctr"/>
        <c:lblOffset val="100"/>
        <c:noMultiLvlLbl val="0"/>
      </c:catAx>
      <c:valAx>
        <c:axId val="-222105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1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36115485564304"/>
          <c:y val="0.94341342593476318"/>
          <c:w val="0.48374773986585001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SPSS!$H$63:$H$66</c:f>
              <c:strCache>
                <c:ptCount val="4"/>
                <c:pt idx="0">
                  <c:v>23-29</c:v>
                </c:pt>
                <c:pt idx="1">
                  <c:v>30-36</c:v>
                </c:pt>
                <c:pt idx="2">
                  <c:v>37-43</c:v>
                </c:pt>
                <c:pt idx="3">
                  <c:v>44 o más</c:v>
                </c:pt>
              </c:strCache>
            </c:strRef>
          </c:cat>
          <c:val>
            <c:numRef>
              <c:f>SPSS!$J$63:$J$66</c:f>
              <c:numCache>
                <c:formatCode>0.0</c:formatCode>
                <c:ptCount val="4"/>
                <c:pt idx="0">
                  <c:v>77.272727272727266</c:v>
                </c:pt>
                <c:pt idx="1">
                  <c:v>17.272727272727273</c:v>
                </c:pt>
                <c:pt idx="2">
                  <c:v>3.6363636363636362</c:v>
                </c:pt>
                <c:pt idx="3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B2-49A2-8D58-ACA246DB3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80096080"/>
        <c:axId val="-280098800"/>
      </c:barChart>
      <c:catAx>
        <c:axId val="-28009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8800"/>
        <c:crossesAt val="0"/>
        <c:auto val="1"/>
        <c:lblAlgn val="ctr"/>
        <c:lblOffset val="100"/>
        <c:noMultiLvlLbl val="0"/>
      </c:catAx>
      <c:valAx>
        <c:axId val="-280098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/>
      </a:pPr>
      <a:endParaRPr lang="es-MX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SPSS!$I$1056</c:f>
              <c:strCache>
                <c:ptCount val="1"/>
                <c:pt idx="0">
                  <c:v>Nunca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F5-4A21-BBF6-FD10E292B75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F5-4A21-BBF6-FD10E292B75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F5-4A21-BBF6-FD10E292B75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F5-4A21-BBF6-FD10E292B75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F5-4A21-BBF6-FD10E292B75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F5-4A21-BBF6-FD10E292B755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EF5-4A21-BBF6-FD10E292B755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F5-4A21-BBF6-FD10E292B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SPSS!$H$1057:$H$1068</c:f>
              <c:strCache>
                <c:ptCount val="12"/>
                <c:pt idx="0">
                  <c:v>Acercarlo al ámbito laboral</c:v>
                </c:pt>
                <c:pt idx="1">
                  <c:v>Impulsarlo para que desarrolle habilidades docentes</c:v>
                </c:pt>
                <c:pt idx="2">
                  <c:v>Promover que realicen estancias de investigación</c:v>
                </c:pt>
                <c:pt idx="3">
                  <c:v>Analizar el estado del arte del tema de la tesis</c:v>
                </c:pt>
                <c:pt idx="4">
                  <c:v>Brindar apoyos para que difundan sus resultados de investigación en diversos foros</c:v>
                </c:pt>
                <c:pt idx="5">
                  <c:v>Impulsar a que escriban artículos científicos</c:v>
                </c:pt>
                <c:pt idx="6">
                  <c:v>Supervisar de manera efectiva  los avances del proyecto de investigación</c:v>
                </c:pt>
                <c:pt idx="7">
                  <c:v>Asesorarlo para que elija actividades que enriquezcan su trabajo de investigación</c:v>
                </c:pt>
                <c:pt idx="8">
                  <c:v>Instruirlo para presentar y defender ideas</c:v>
                </c:pt>
                <c:pt idx="9">
                  <c:v>Ayudarlo a mejorar su habilidad para redactar (informes, trabajos, artículos y tesis)</c:v>
                </c:pt>
                <c:pt idx="10">
                  <c:v>Apoyarlo para que domine la metodología de investigación</c:v>
                </c:pt>
                <c:pt idx="11">
                  <c:v>Promover a que desarrolle habilidades de análisis y de pensamiento crítico</c:v>
                </c:pt>
              </c:strCache>
            </c:strRef>
          </c:cat>
          <c:val>
            <c:numRef>
              <c:f>SPSS!$I$1057:$I$1068</c:f>
              <c:numCache>
                <c:formatCode>###0.0</c:formatCode>
                <c:ptCount val="12"/>
                <c:pt idx="0">
                  <c:v>32.727272727272727</c:v>
                </c:pt>
                <c:pt idx="1">
                  <c:v>31.818181818181817</c:v>
                </c:pt>
                <c:pt idx="2">
                  <c:v>30.909090909090907</c:v>
                </c:pt>
                <c:pt idx="3">
                  <c:v>2.7272727272727271</c:v>
                </c:pt>
                <c:pt idx="4">
                  <c:v>14.545454545454545</c:v>
                </c:pt>
                <c:pt idx="5">
                  <c:v>15.454545454545453</c:v>
                </c:pt>
                <c:pt idx="6">
                  <c:v>0</c:v>
                </c:pt>
                <c:pt idx="7">
                  <c:v>7.2727272727272725</c:v>
                </c:pt>
                <c:pt idx="8">
                  <c:v>8.1818181818181817</c:v>
                </c:pt>
                <c:pt idx="9">
                  <c:v>6.3636363636363633</c:v>
                </c:pt>
                <c:pt idx="10">
                  <c:v>1.8181818181818181</c:v>
                </c:pt>
                <c:pt idx="11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SPSS!$J$1056</c:f>
              <c:strCache>
                <c:ptCount val="1"/>
                <c:pt idx="0">
                  <c:v>Algunas veces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EF5-4A21-BBF6-FD10E292B75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F5-4A21-BBF6-FD10E292B75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EF5-4A21-BBF6-FD10E292B75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F5-4A21-BBF6-FD10E292B75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EF5-4A21-BBF6-FD10E292B75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EF5-4A21-BBF6-FD10E292B75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EF5-4A21-BBF6-FD10E292B75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EF5-4A21-BBF6-FD10E292B755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EF5-4A21-BBF6-FD10E292B755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EF5-4A21-BBF6-FD10E292B755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EF5-4A21-BBF6-FD10E292B755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EF5-4A21-BBF6-FD10E292B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SPSS!$H$1057:$H$1068</c:f>
              <c:strCache>
                <c:ptCount val="12"/>
                <c:pt idx="0">
                  <c:v>Acercarlo al ámbito laboral</c:v>
                </c:pt>
                <c:pt idx="1">
                  <c:v>Impulsarlo para que desarrolle habilidades docentes</c:v>
                </c:pt>
                <c:pt idx="2">
                  <c:v>Promover que realicen estancias de investigación</c:v>
                </c:pt>
                <c:pt idx="3">
                  <c:v>Analizar el estado del arte del tema de la tesis</c:v>
                </c:pt>
                <c:pt idx="4">
                  <c:v>Brindar apoyos para que difundan sus resultados de investigación en diversos foros</c:v>
                </c:pt>
                <c:pt idx="5">
                  <c:v>Impulsar a que escriban artículos científicos</c:v>
                </c:pt>
                <c:pt idx="6">
                  <c:v>Supervisar de manera efectiva  los avances del proyecto de investigación</c:v>
                </c:pt>
                <c:pt idx="7">
                  <c:v>Asesorarlo para que elija actividades que enriquezcan su trabajo de investigación</c:v>
                </c:pt>
                <c:pt idx="8">
                  <c:v>Instruirlo para presentar y defender ideas</c:v>
                </c:pt>
                <c:pt idx="9">
                  <c:v>Ayudarlo a mejorar su habilidad para redactar (informes, trabajos, artículos y tesis)</c:v>
                </c:pt>
                <c:pt idx="10">
                  <c:v>Apoyarlo para que domine la metodología de investigación</c:v>
                </c:pt>
                <c:pt idx="11">
                  <c:v>Promover a que desarrolle habilidades de análisis y de pensamiento crítico</c:v>
                </c:pt>
              </c:strCache>
            </c:strRef>
          </c:cat>
          <c:val>
            <c:numRef>
              <c:f>SPSS!$J$1057:$J$1068</c:f>
              <c:numCache>
                <c:formatCode>###0.0</c:formatCode>
                <c:ptCount val="12"/>
                <c:pt idx="0">
                  <c:v>31.818181818181817</c:v>
                </c:pt>
                <c:pt idx="1">
                  <c:v>23.636363636363637</c:v>
                </c:pt>
                <c:pt idx="2">
                  <c:v>20.909090909090907</c:v>
                </c:pt>
                <c:pt idx="3">
                  <c:v>23.636363636363637</c:v>
                </c:pt>
                <c:pt idx="4">
                  <c:v>24.545454545454547</c:v>
                </c:pt>
                <c:pt idx="5">
                  <c:v>20</c:v>
                </c:pt>
                <c:pt idx="6">
                  <c:v>17.272727272727273</c:v>
                </c:pt>
                <c:pt idx="7">
                  <c:v>23.636363636363637</c:v>
                </c:pt>
                <c:pt idx="8">
                  <c:v>16.363636363636363</c:v>
                </c:pt>
                <c:pt idx="9">
                  <c:v>20.909090909090907</c:v>
                </c:pt>
                <c:pt idx="10">
                  <c:v>18.181818181818183</c:v>
                </c:pt>
                <c:pt idx="11">
                  <c:v>14.545454545454545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EF5-4A21-BBF6-FD10E292B755}"/>
            </c:ext>
          </c:extLst>
        </c:ser>
        <c:ser>
          <c:idx val="2"/>
          <c:order val="2"/>
          <c:tx>
            <c:strRef>
              <c:f>SPSS!$K$1056</c:f>
              <c:strCache>
                <c:ptCount val="1"/>
                <c:pt idx="0">
                  <c:v>Frecuentemente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SPSS!$H$1057:$H$1068</c:f>
              <c:strCache>
                <c:ptCount val="12"/>
                <c:pt idx="0">
                  <c:v>Acercarlo al ámbito laboral</c:v>
                </c:pt>
                <c:pt idx="1">
                  <c:v>Impulsarlo para que desarrolle habilidades docentes</c:v>
                </c:pt>
                <c:pt idx="2">
                  <c:v>Promover que realicen estancias de investigación</c:v>
                </c:pt>
                <c:pt idx="3">
                  <c:v>Analizar el estado del arte del tema de la tesis</c:v>
                </c:pt>
                <c:pt idx="4">
                  <c:v>Brindar apoyos para que difundan sus resultados de investigación en diversos foros</c:v>
                </c:pt>
                <c:pt idx="5">
                  <c:v>Impulsar a que escriban artículos científicos</c:v>
                </c:pt>
                <c:pt idx="6">
                  <c:v>Supervisar de manera efectiva  los avances del proyecto de investigación</c:v>
                </c:pt>
                <c:pt idx="7">
                  <c:v>Asesorarlo para que elija actividades que enriquezcan su trabajo de investigación</c:v>
                </c:pt>
                <c:pt idx="8">
                  <c:v>Instruirlo para presentar y defender ideas</c:v>
                </c:pt>
                <c:pt idx="9">
                  <c:v>Ayudarlo a mejorar su habilidad para redactar (informes, trabajos, artículos y tesis)</c:v>
                </c:pt>
                <c:pt idx="10">
                  <c:v>Apoyarlo para que domine la metodología de investigación</c:v>
                </c:pt>
                <c:pt idx="11">
                  <c:v>Promover a que desarrolle habilidades de análisis y de pensamiento crítico</c:v>
                </c:pt>
              </c:strCache>
            </c:strRef>
          </c:cat>
          <c:val>
            <c:numRef>
              <c:f>SPSS!$K$1057:$K$1068</c:f>
              <c:numCache>
                <c:formatCode>###0.0</c:formatCode>
                <c:ptCount val="12"/>
                <c:pt idx="0">
                  <c:v>20</c:v>
                </c:pt>
                <c:pt idx="1">
                  <c:v>25.454545454545453</c:v>
                </c:pt>
                <c:pt idx="2">
                  <c:v>26.36363636363636</c:v>
                </c:pt>
                <c:pt idx="3">
                  <c:v>32.727272727272727</c:v>
                </c:pt>
                <c:pt idx="4">
                  <c:v>20</c:v>
                </c:pt>
                <c:pt idx="5">
                  <c:v>23.636363636363637</c:v>
                </c:pt>
                <c:pt idx="6">
                  <c:v>36.363636363636367</c:v>
                </c:pt>
                <c:pt idx="7">
                  <c:v>20.909090909090907</c:v>
                </c:pt>
                <c:pt idx="8">
                  <c:v>26.36363636363636</c:v>
                </c:pt>
                <c:pt idx="9">
                  <c:v>23.636363636363637</c:v>
                </c:pt>
                <c:pt idx="10">
                  <c:v>26.36363636363636</c:v>
                </c:pt>
                <c:pt idx="11">
                  <c:v>29.09090909090909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EF5-4A21-BBF6-FD10E292B755}"/>
            </c:ext>
          </c:extLst>
        </c:ser>
        <c:ser>
          <c:idx val="3"/>
          <c:order val="3"/>
          <c:tx>
            <c:strRef>
              <c:f>SPSS!$L$1056</c:f>
              <c:strCache>
                <c:ptCount val="1"/>
                <c:pt idx="0">
                  <c:v>Siempre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EF5-4A21-BBF6-FD10E292B75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EF5-4A21-BBF6-FD10E292B75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EF5-4A21-BBF6-FD10E292B75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EF5-4A21-BBF6-FD10E292B75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EF5-4A21-BBF6-FD10E292B75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EF5-4A21-BBF6-FD10E292B75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EF5-4A21-BBF6-FD10E292B75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EF5-4A21-BBF6-FD10E292B755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EF5-4A21-BBF6-FD10E292B755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EF5-4A21-BBF6-FD10E292B755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EF5-4A21-BBF6-FD10E292B755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EF5-4A21-BBF6-FD10E292B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SPSS!$H$1057:$H$1068</c:f>
              <c:strCache>
                <c:ptCount val="12"/>
                <c:pt idx="0">
                  <c:v>Acercarlo al ámbito laboral</c:v>
                </c:pt>
                <c:pt idx="1">
                  <c:v>Impulsarlo para que desarrolle habilidades docentes</c:v>
                </c:pt>
                <c:pt idx="2">
                  <c:v>Promover que realicen estancias de investigación</c:v>
                </c:pt>
                <c:pt idx="3">
                  <c:v>Analizar el estado del arte del tema de la tesis</c:v>
                </c:pt>
                <c:pt idx="4">
                  <c:v>Brindar apoyos para que difundan sus resultados de investigación en diversos foros</c:v>
                </c:pt>
                <c:pt idx="5">
                  <c:v>Impulsar a que escriban artículos científicos</c:v>
                </c:pt>
                <c:pt idx="6">
                  <c:v>Supervisar de manera efectiva  los avances del proyecto de investigación</c:v>
                </c:pt>
                <c:pt idx="7">
                  <c:v>Asesorarlo para que elija actividades que enriquezcan su trabajo de investigación</c:v>
                </c:pt>
                <c:pt idx="8">
                  <c:v>Instruirlo para presentar y defender ideas</c:v>
                </c:pt>
                <c:pt idx="9">
                  <c:v>Ayudarlo a mejorar su habilidad para redactar (informes, trabajos, artículos y tesis)</c:v>
                </c:pt>
                <c:pt idx="10">
                  <c:v>Apoyarlo para que domine la metodología de investigación</c:v>
                </c:pt>
                <c:pt idx="11">
                  <c:v>Promover a que desarrolle habilidades de análisis y de pensamiento crítico</c:v>
                </c:pt>
              </c:strCache>
            </c:strRef>
          </c:cat>
          <c:val>
            <c:numRef>
              <c:f>SPSS!$L$1057:$L$1068</c:f>
              <c:numCache>
                <c:formatCode>###0.0</c:formatCode>
                <c:ptCount val="12"/>
                <c:pt idx="0">
                  <c:v>12.727272727272727</c:v>
                </c:pt>
                <c:pt idx="1">
                  <c:v>17.272727272727273</c:v>
                </c:pt>
                <c:pt idx="2">
                  <c:v>20.909090909090907</c:v>
                </c:pt>
                <c:pt idx="3">
                  <c:v>38.181818181818187</c:v>
                </c:pt>
                <c:pt idx="4">
                  <c:v>39.090909090909093</c:v>
                </c:pt>
                <c:pt idx="5">
                  <c:v>39.090909090909093</c:v>
                </c:pt>
                <c:pt idx="6">
                  <c:v>46.36363636363636</c:v>
                </c:pt>
                <c:pt idx="7">
                  <c:v>48.18181818181818</c:v>
                </c:pt>
                <c:pt idx="8">
                  <c:v>48.18181818181818</c:v>
                </c:pt>
                <c:pt idx="9">
                  <c:v>49.090909090909093</c:v>
                </c:pt>
                <c:pt idx="10">
                  <c:v>53.63636363636364</c:v>
                </c:pt>
                <c:pt idx="11">
                  <c:v>54.54545454545454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CEF5-4A21-BBF6-FD10E292B755}"/>
            </c:ext>
          </c:extLst>
        </c:ser>
        <c:ser>
          <c:idx val="4"/>
          <c:order val="4"/>
          <c:tx>
            <c:strRef>
              <c:f>SPSS!$M$1056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SPSS!$H$1057:$H$1068</c:f>
              <c:strCache>
                <c:ptCount val="12"/>
                <c:pt idx="0">
                  <c:v>Acercarlo al ámbito laboral</c:v>
                </c:pt>
                <c:pt idx="1">
                  <c:v>Impulsarlo para que desarrolle habilidades docentes</c:v>
                </c:pt>
                <c:pt idx="2">
                  <c:v>Promover que realicen estancias de investigación</c:v>
                </c:pt>
                <c:pt idx="3">
                  <c:v>Analizar el estado del arte del tema de la tesis</c:v>
                </c:pt>
                <c:pt idx="4">
                  <c:v>Brindar apoyos para que difundan sus resultados de investigación en diversos foros</c:v>
                </c:pt>
                <c:pt idx="5">
                  <c:v>Impulsar a que escriban artículos científicos</c:v>
                </c:pt>
                <c:pt idx="6">
                  <c:v>Supervisar de manera efectiva  los avances del proyecto de investigación</c:v>
                </c:pt>
                <c:pt idx="7">
                  <c:v>Asesorarlo para que elija actividades que enriquezcan su trabajo de investigación</c:v>
                </c:pt>
                <c:pt idx="8">
                  <c:v>Instruirlo para presentar y defender ideas</c:v>
                </c:pt>
                <c:pt idx="9">
                  <c:v>Ayudarlo a mejorar su habilidad para redactar (informes, trabajos, artículos y tesis)</c:v>
                </c:pt>
                <c:pt idx="10">
                  <c:v>Apoyarlo para que domine la metodología de investigación</c:v>
                </c:pt>
                <c:pt idx="11">
                  <c:v>Promover a que desarrolle habilidades de análisis y de pensamiento crítico</c:v>
                </c:pt>
              </c:strCache>
            </c:strRef>
          </c:cat>
          <c:val>
            <c:numRef>
              <c:f>SPSS!$M$1057:$M$1068</c:f>
              <c:numCache>
                <c:formatCode>####.0</c:formatCode>
                <c:ptCount val="12"/>
                <c:pt idx="0" formatCode="###0.0">
                  <c:v>2.7272727272727271</c:v>
                </c:pt>
                <c:pt idx="1">
                  <c:v>0.90909090909090906</c:v>
                </c:pt>
                <c:pt idx="2" formatCode="###0.0">
                  <c:v>0</c:v>
                </c:pt>
                <c:pt idx="3" formatCode="###0.0">
                  <c:v>1.8181818181818181</c:v>
                </c:pt>
                <c:pt idx="4" formatCode="###0.0">
                  <c:v>1.8181818181818181</c:v>
                </c:pt>
                <c:pt idx="5" formatCode="###0.0">
                  <c:v>1.8181818181818181</c:v>
                </c:pt>
                <c:pt idx="6" formatCode="###0.0">
                  <c:v>0</c:v>
                </c:pt>
                <c:pt idx="7" formatCode="###0.0">
                  <c:v>0</c:v>
                </c:pt>
                <c:pt idx="8" formatCode="###0.0">
                  <c:v>0</c:v>
                </c:pt>
                <c:pt idx="9" formatCode="###0.0">
                  <c:v>0</c:v>
                </c:pt>
                <c:pt idx="10" formatCode="###0.0">
                  <c:v>0</c:v>
                </c:pt>
                <c:pt idx="11" formatCode="###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CEF5-4A21-BBF6-FD10E292B755}"/>
            </c:ext>
          </c:extLst>
        </c:ser>
        <c:ser>
          <c:idx val="5"/>
          <c:order val="5"/>
          <c:tx>
            <c:strRef>
              <c:f>SPSS!$N$1056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SPSS!$H$1057:$H$1068</c:f>
              <c:strCache>
                <c:ptCount val="12"/>
                <c:pt idx="0">
                  <c:v>Acercarlo al ámbito laboral</c:v>
                </c:pt>
                <c:pt idx="1">
                  <c:v>Impulsarlo para que desarrolle habilidades docentes</c:v>
                </c:pt>
                <c:pt idx="2">
                  <c:v>Promover que realicen estancias de investigación</c:v>
                </c:pt>
                <c:pt idx="3">
                  <c:v>Analizar el estado del arte del tema de la tesis</c:v>
                </c:pt>
                <c:pt idx="4">
                  <c:v>Brindar apoyos para que difundan sus resultados de investigación en diversos foros</c:v>
                </c:pt>
                <c:pt idx="5">
                  <c:v>Impulsar a que escriban artículos científicos</c:v>
                </c:pt>
                <c:pt idx="6">
                  <c:v>Supervisar de manera efectiva  los avances del proyecto de investigación</c:v>
                </c:pt>
                <c:pt idx="7">
                  <c:v>Asesorarlo para que elija actividades que enriquezcan su trabajo de investigación</c:v>
                </c:pt>
                <c:pt idx="8">
                  <c:v>Instruirlo para presentar y defender ideas</c:v>
                </c:pt>
                <c:pt idx="9">
                  <c:v>Ayudarlo a mejorar su habilidad para redactar (informes, trabajos, artículos y tesis)</c:v>
                </c:pt>
                <c:pt idx="10">
                  <c:v>Apoyarlo para que domine la metodología de investigación</c:v>
                </c:pt>
                <c:pt idx="11">
                  <c:v>Promover a que desarrolle habilidades de análisis y de pensamiento crítico</c:v>
                </c:pt>
              </c:strCache>
            </c:strRef>
          </c:cat>
          <c:val>
            <c:numRef>
              <c:f>SPSS!$N$1057:$N$1068</c:f>
              <c:numCache>
                <c:formatCode>####.0</c:formatCode>
                <c:ptCount val="12"/>
                <c:pt idx="0" formatCode="###0.0">
                  <c:v>0</c:v>
                </c:pt>
                <c:pt idx="1">
                  <c:v>0.90909090909090906</c:v>
                </c:pt>
                <c:pt idx="2">
                  <c:v>0.90909090909090906</c:v>
                </c:pt>
                <c:pt idx="3">
                  <c:v>0.90909090909090906</c:v>
                </c:pt>
                <c:pt idx="4" formatCode="###0.0">
                  <c:v>0</c:v>
                </c:pt>
                <c:pt idx="5" formatCode="###0.0">
                  <c:v>0</c:v>
                </c:pt>
                <c:pt idx="6" formatCode="###0.0">
                  <c:v>0</c:v>
                </c:pt>
                <c:pt idx="7" formatCode="###0.0">
                  <c:v>0</c:v>
                </c:pt>
                <c:pt idx="8">
                  <c:v>0.90909090909090906</c:v>
                </c:pt>
                <c:pt idx="9" formatCode="###0.0">
                  <c:v>0</c:v>
                </c:pt>
                <c:pt idx="10" formatCode="###0.0">
                  <c:v>0</c:v>
                </c:pt>
                <c:pt idx="11" formatCode="###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CEF5-4A21-BBF6-FD10E292B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2410704"/>
        <c:axId val="-282403088"/>
      </c:barChart>
      <c:catAx>
        <c:axId val="-282410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2403088"/>
        <c:crosses val="autoZero"/>
        <c:auto val="1"/>
        <c:lblAlgn val="ctr"/>
        <c:lblOffset val="100"/>
        <c:noMultiLvlLbl val="0"/>
      </c:catAx>
      <c:valAx>
        <c:axId val="-282403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241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731525226013415"/>
          <c:y val="0.94341342593476318"/>
          <c:w val="0.63004403616214644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-9.2836257309942237E-4"/>
                  <c:y val="-4.070512820512826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" lastClr="FFFFFF">
                          <a:lumMod val="9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09926900584793"/>
                      <c:h val="0.109659615384615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1.2997076023391745E-2"/>
                  <c:y val="-1.35683760683760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3"/>
              <c:layout>
                <c:manualLayout>
                  <c:x val="-1.2068640350877192E-2"/>
                  <c:y val="-1.221132478632478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38055555555552"/>
                      <c:h val="0.13679636752136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CD-4BF1-BFC5-540B10329A80}"/>
                </c:ext>
              </c:extLst>
            </c:dLbl>
            <c:dLbl>
              <c:idx val="4"/>
              <c:layout>
                <c:manualLayout>
                  <c:x val="-1.8567251461988304E-3"/>
                  <c:y val="-0.1478952991452991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460526315789475E-2"/>
                      <c:h val="8.25228632478632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(SPSS!$B$936:$B$939,SPSS!$B$941)</c:f>
              <c:strCache>
                <c:ptCount val="5"/>
                <c:pt idx="0">
                  <c:v>2 veces al semestre</c:v>
                </c:pt>
                <c:pt idx="1">
                  <c:v>1 vez por mes</c:v>
                </c:pt>
                <c:pt idx="2">
                  <c:v>2 veces por mes</c:v>
                </c:pt>
                <c:pt idx="3">
                  <c:v>3 veces o más por mes</c:v>
                </c:pt>
                <c:pt idx="4">
                  <c:v>SD</c:v>
                </c:pt>
              </c:strCache>
            </c:strRef>
          </c:cat>
          <c:val>
            <c:numRef>
              <c:f>(SPSS!$C$936:$C$939,SPSS!$C$941)</c:f>
              <c:numCache>
                <c:formatCode>###0</c:formatCode>
                <c:ptCount val="5"/>
                <c:pt idx="0">
                  <c:v>7</c:v>
                </c:pt>
                <c:pt idx="1">
                  <c:v>9</c:v>
                </c:pt>
                <c:pt idx="2">
                  <c:v>19</c:v>
                </c:pt>
                <c:pt idx="3">
                  <c:v>74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-9.2836257309942237E-4"/>
                  <c:y val="-4.070512820512826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09926900584793"/>
                      <c:h val="0.109659615384615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7.4269005847953221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2"/>
              <c:layout>
                <c:manualLayout>
                  <c:x val="-7.4269005847953217E-3"/>
                  <c:y val="-0.146538461538461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D-4BF1-BFC5-540B10329A80}"/>
                </c:ext>
              </c:extLst>
            </c:dLbl>
            <c:dLbl>
              <c:idx val="3"/>
              <c:layout>
                <c:manualLayout>
                  <c:x val="0.26272668128654969"/>
                  <c:y val="-0.112617307692307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38055555555552"/>
                      <c:h val="0.13679636752136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CD-4BF1-BFC5-540B10329A80}"/>
                </c:ext>
              </c:extLst>
            </c:dLbl>
            <c:dLbl>
              <c:idx val="4"/>
              <c:layout>
                <c:manualLayout>
                  <c:x val="-1.8567251461988304E-3"/>
                  <c:y val="-0.1478952991452991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460526315789475E-2"/>
                      <c:h val="8.25228632478632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(SPSS!$B$946:$B$947,SPSS!$B$949)</c:f>
              <c:strCache>
                <c:ptCount val="3"/>
                <c:pt idx="0">
                  <c:v>Insuficiente</c:v>
                </c:pt>
                <c:pt idx="1">
                  <c:v>Suficiente</c:v>
                </c:pt>
                <c:pt idx="2">
                  <c:v>SD</c:v>
                </c:pt>
              </c:strCache>
            </c:strRef>
          </c:cat>
          <c:val>
            <c:numRef>
              <c:f>(SPSS!$C$946:$C$947,SPSS!$C$949)</c:f>
              <c:numCache>
                <c:formatCode>###0</c:formatCode>
                <c:ptCount val="3"/>
                <c:pt idx="0">
                  <c:v>16</c:v>
                </c:pt>
                <c:pt idx="1">
                  <c:v>93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-9.2836257309942237E-4"/>
                  <c:y val="-4.070512820512826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09926900584793"/>
                      <c:h val="0.109659615384615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7.4269005847953221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2"/>
              <c:layout>
                <c:manualLayout>
                  <c:x val="-9.2836257309941526E-3"/>
                  <c:y val="-0.146538461538461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D-4BF1-BFC5-540B10329A80}"/>
                </c:ext>
              </c:extLst>
            </c:dLbl>
            <c:dLbl>
              <c:idx val="3"/>
              <c:layout>
                <c:manualLayout>
                  <c:x val="0.26272668128654969"/>
                  <c:y val="-0.112617307692307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38055555555552"/>
                      <c:h val="0.13679636752136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CD-4BF1-BFC5-540B10329A80}"/>
                </c:ext>
              </c:extLst>
            </c:dLbl>
            <c:dLbl>
              <c:idx val="4"/>
              <c:layout>
                <c:manualLayout>
                  <c:x val="-1.8567251461988304E-3"/>
                  <c:y val="-0.1478952991452991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460526315789475E-2"/>
                      <c:h val="8.25228632478632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SPSS!$B$954:$B$956</c:f>
              <c:strCache>
                <c:ptCount val="3"/>
                <c:pt idx="0">
                  <c:v>Insuficiente</c:v>
                </c:pt>
                <c:pt idx="1">
                  <c:v>Suficiente</c:v>
                </c:pt>
                <c:pt idx="2">
                  <c:v>Excesiva</c:v>
                </c:pt>
              </c:strCache>
            </c:strRef>
          </c:cat>
          <c:val>
            <c:numRef>
              <c:f>SPSS!$C$954:$C$956</c:f>
              <c:numCache>
                <c:formatCode>###0</c:formatCode>
                <c:ptCount val="3"/>
                <c:pt idx="0">
                  <c:v>11</c:v>
                </c:pt>
                <c:pt idx="1">
                  <c:v>97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1.2068786549707602E-2"/>
                  <c:y val="-0.1519657051282051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09926900584793"/>
                      <c:h val="7.438183760683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4.2178061824680625E-3"/>
                  <c:y val="-2.17093972634748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2"/>
              <c:layout>
                <c:manualLayout>
                  <c:x val="-5.5701754385964908E-3"/>
                  <c:y val="-0.1112606837606838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D-4BF1-BFC5-540B10329A80}"/>
                </c:ext>
              </c:extLst>
            </c:dLbl>
            <c:dLbl>
              <c:idx val="3"/>
              <c:layout>
                <c:manualLayout>
                  <c:x val="-6.4984649122806675E-3"/>
                  <c:y val="-6.7839743589743588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38055555555552"/>
                      <c:h val="0.136796367521367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CD-4BF1-BFC5-540B10329A80}"/>
                </c:ext>
              </c:extLst>
            </c:dLbl>
            <c:dLbl>
              <c:idx val="4"/>
              <c:layout>
                <c:manualLayout>
                  <c:x val="-1.8567251461988304E-3"/>
                  <c:y val="-0.1478952991452991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460526315789475E-2"/>
                      <c:h val="8.25228632478632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SPSS!$B$961:$B$964</c:f>
              <c:strCache>
                <c:ptCount val="4"/>
                <c:pt idx="0">
                  <c:v>Deficiente</c:v>
                </c:pt>
                <c:pt idx="1">
                  <c:v>Regular</c:v>
                </c:pt>
                <c:pt idx="2">
                  <c:v>Buena</c:v>
                </c:pt>
                <c:pt idx="3">
                  <c:v>Excelente</c:v>
                </c:pt>
              </c:strCache>
            </c:strRef>
          </c:cat>
          <c:val>
            <c:numRef>
              <c:f>SPSS!$C$961:$C$964</c:f>
              <c:numCache>
                <c:formatCode>###0</c:formatCode>
                <c:ptCount val="4"/>
                <c:pt idx="0">
                  <c:v>3</c:v>
                </c:pt>
                <c:pt idx="1">
                  <c:v>9</c:v>
                </c:pt>
                <c:pt idx="2">
                  <c:v>41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SPSS!$I$528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SPSS!$H$529:$H$530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SPSS!$I$529:$I$530</c:f>
              <c:numCache>
                <c:formatCode>###0.0</c:formatCode>
                <c:ptCount val="2"/>
                <c:pt idx="0" formatCode="####.0">
                  <c:v>0.90909090909090906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SPSS!$J$528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1B-41AA-AEB8-CE626A8C721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1B-41AA-AEB8-CE626A8C721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1B-41AA-AEB8-CE626A8C72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SPSS!$H$529:$H$530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SPSS!$J$529:$J$530</c:f>
              <c:numCache>
                <c:formatCode>###0.0</c:formatCode>
                <c:ptCount val="2"/>
                <c:pt idx="0">
                  <c:v>13.636363636363635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4D-4461-A783-7E1CD5AD2A0E}"/>
            </c:ext>
          </c:extLst>
        </c:ser>
        <c:ser>
          <c:idx val="2"/>
          <c:order val="2"/>
          <c:tx>
            <c:strRef>
              <c:f>SPSS!$K$528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s-MX"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F1B-41AA-AEB8-CE626A8C72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SPSS!$H$529:$H$530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SPSS!$K$529:$K$530</c:f>
              <c:numCache>
                <c:formatCode>###0.0</c:formatCode>
                <c:ptCount val="2"/>
                <c:pt idx="0">
                  <c:v>46.36363636363636</c:v>
                </c:pt>
                <c:pt idx="1">
                  <c:v>16.363636363636363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4D-4461-A783-7E1CD5AD2A0E}"/>
            </c:ext>
          </c:extLst>
        </c:ser>
        <c:ser>
          <c:idx val="3"/>
          <c:order val="3"/>
          <c:tx>
            <c:strRef>
              <c:f>SPSS!$L$528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1B-41AA-AEB8-CE626A8C721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1B-41AA-AEB8-CE626A8C721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1B-41AA-AEB8-CE626A8C721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1B-41AA-AEB8-CE626A8C721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1B-41AA-AEB8-CE626A8C721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1B-41AA-AEB8-CE626A8C721C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1B-41AA-AEB8-CE626A8C721C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1B-41AA-AEB8-CE626A8C721C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1B-41AA-AEB8-CE626A8C721C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1B-41AA-AEB8-CE626A8C721C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1B-41AA-AEB8-CE626A8C721C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1B-41AA-AEB8-CE626A8C721C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1B-41AA-AEB8-CE626A8C721C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F1B-41AA-AEB8-CE626A8C72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SPSS!$H$529:$H$530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SPSS!$L$529:$L$530</c:f>
              <c:numCache>
                <c:formatCode>###0.0</c:formatCode>
                <c:ptCount val="2"/>
                <c:pt idx="0">
                  <c:v>38.181818181818187</c:v>
                </c:pt>
                <c:pt idx="1">
                  <c:v>83.636363636363626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F1B-41AA-AEB8-CE626A8C721C}"/>
            </c:ext>
          </c:extLst>
        </c:ser>
        <c:ser>
          <c:idx val="4"/>
          <c:order val="4"/>
          <c:tx>
            <c:strRef>
              <c:f>SPSS!$N$528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SPSS!$H$529:$H$530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SPSS!$N$529:$N$530</c:f>
              <c:numCache>
                <c:formatCode>###0.0</c:formatCode>
                <c:ptCount val="2"/>
                <c:pt idx="0" formatCode="####.0">
                  <c:v>0.90909090909090906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F1B-41AA-AEB8-CE626A8C7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099888"/>
        <c:axId val="-280099344"/>
      </c:barChart>
      <c:catAx>
        <c:axId val="-280099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9344"/>
        <c:crosses val="autoZero"/>
        <c:auto val="1"/>
        <c:lblAlgn val="ctr"/>
        <c:lblOffset val="100"/>
        <c:noMultiLvlLbl val="0"/>
      </c:catAx>
      <c:valAx>
        <c:axId val="-280099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57451151939338"/>
          <c:y val="0.94341342593476318"/>
          <c:w val="0.85342548848060662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SPSS!$J$531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cat>
            <c:strRef>
              <c:f>SPSS!$H$532:$H$534</c:f>
              <c:strCache>
                <c:ptCount val="3"/>
                <c:pt idx="0">
                  <c:v>Solución de problemas</c:v>
                </c:pt>
                <c:pt idx="1">
                  <c:v>Manejo crítico de la información</c:v>
                </c:pt>
                <c:pt idx="2">
                  <c:v>Capacidad de análisis</c:v>
                </c:pt>
              </c:strCache>
            </c:strRef>
          </c:cat>
          <c:val>
            <c:numRef>
              <c:f>SPSS!$J$532:$J$534</c:f>
              <c:numCache>
                <c:formatCode>###0.0</c:formatCode>
                <c:ptCount val="3"/>
                <c:pt idx="0">
                  <c:v>2.7272727272727271</c:v>
                </c:pt>
                <c:pt idx="1">
                  <c:v>1.8181818181818181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SPSS!$K$531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SPSS!$H$532:$H$534</c:f>
              <c:strCache>
                <c:ptCount val="3"/>
                <c:pt idx="0">
                  <c:v>Solución de problemas</c:v>
                </c:pt>
                <c:pt idx="1">
                  <c:v>Manejo crítico de la información</c:v>
                </c:pt>
                <c:pt idx="2">
                  <c:v>Capacidad de análisis</c:v>
                </c:pt>
              </c:strCache>
            </c:strRef>
          </c:cat>
          <c:val>
            <c:numRef>
              <c:f>SPSS!$K$532:$K$534</c:f>
              <c:numCache>
                <c:formatCode>###0.0</c:formatCode>
                <c:ptCount val="3"/>
                <c:pt idx="0">
                  <c:v>31.818181818181817</c:v>
                </c:pt>
                <c:pt idx="1">
                  <c:v>30.909090909090907</c:v>
                </c:pt>
                <c:pt idx="2">
                  <c:v>23.636363636363637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A-4019-8BB0-389A52B3FF99}"/>
            </c:ext>
          </c:extLst>
        </c:ser>
        <c:ser>
          <c:idx val="2"/>
          <c:order val="2"/>
          <c:tx>
            <c:strRef>
              <c:f>SPSS!$L$531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SPSS!$H$532:$H$534</c:f>
              <c:strCache>
                <c:ptCount val="3"/>
                <c:pt idx="0">
                  <c:v>Solución de problemas</c:v>
                </c:pt>
                <c:pt idx="1">
                  <c:v>Manejo crítico de la información</c:v>
                </c:pt>
                <c:pt idx="2">
                  <c:v>Capacidad de análisis</c:v>
                </c:pt>
              </c:strCache>
            </c:strRef>
          </c:cat>
          <c:val>
            <c:numRef>
              <c:f>SPSS!$L$532:$L$534</c:f>
              <c:numCache>
                <c:formatCode>###0.0</c:formatCode>
                <c:ptCount val="3"/>
                <c:pt idx="0">
                  <c:v>65.454545454545453</c:v>
                </c:pt>
                <c:pt idx="1">
                  <c:v>67.272727272727266</c:v>
                </c:pt>
                <c:pt idx="2">
                  <c:v>76.363636363636374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AA-4019-8BB0-389A52B3F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100976"/>
        <c:axId val="-280087920"/>
      </c:barChart>
      <c:catAx>
        <c:axId val="-280100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87920"/>
        <c:crosses val="autoZero"/>
        <c:auto val="1"/>
        <c:lblAlgn val="ctr"/>
        <c:lblOffset val="100"/>
        <c:noMultiLvlLbl val="0"/>
      </c:catAx>
      <c:valAx>
        <c:axId val="-280087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10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01895596383785"/>
          <c:y val="0.94341342593476318"/>
          <c:w val="0.75898104403616218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SPSS!$I$535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SPSS!$H$536:$H$539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Comunicación escrita</c:v>
                </c:pt>
                <c:pt idx="3">
                  <c:v>Capacidad para presentar y defender ideas</c:v>
                </c:pt>
              </c:strCache>
            </c:strRef>
          </c:cat>
          <c:val>
            <c:numRef>
              <c:f>SPSS!$I$536:$I$539</c:f>
              <c:numCache>
                <c:formatCode>####.0</c:formatCode>
                <c:ptCount val="4"/>
                <c:pt idx="0" formatCode="###0.0">
                  <c:v>4.5454545454545459</c:v>
                </c:pt>
                <c:pt idx="1">
                  <c:v>0.90909090909090906</c:v>
                </c:pt>
                <c:pt idx="2">
                  <c:v>0.90909090909090906</c:v>
                </c:pt>
                <c:pt idx="3" formatCode="###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SPSS!$J$535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39-4349-AB94-8FEEB522A2A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39-4349-AB94-8FEEB522A2A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39-4349-AB94-8FEEB522A2A9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39-4349-AB94-8FEEB522A2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SPSS!$H$536:$H$539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Comunicación escrita</c:v>
                </c:pt>
                <c:pt idx="3">
                  <c:v>Capacidad para presentar y defender ideas</c:v>
                </c:pt>
              </c:strCache>
            </c:strRef>
          </c:cat>
          <c:val>
            <c:numRef>
              <c:f>SPSS!$J$536:$J$539</c:f>
              <c:numCache>
                <c:formatCode>###0.0</c:formatCode>
                <c:ptCount val="4"/>
                <c:pt idx="0">
                  <c:v>19.090909090909093</c:v>
                </c:pt>
                <c:pt idx="1">
                  <c:v>7.2727272727272725</c:v>
                </c:pt>
                <c:pt idx="2">
                  <c:v>9.0909090909090917</c:v>
                </c:pt>
                <c:pt idx="3">
                  <c:v>5.4545454545454541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39-4349-AB94-8FEEB522A2A9}"/>
            </c:ext>
          </c:extLst>
        </c:ser>
        <c:ser>
          <c:idx val="2"/>
          <c:order val="2"/>
          <c:tx>
            <c:strRef>
              <c:f>SPSS!$K$535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SPSS!$H$536:$H$539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Comunicación escrita</c:v>
                </c:pt>
                <c:pt idx="3">
                  <c:v>Capacidad para presentar y defender ideas</c:v>
                </c:pt>
              </c:strCache>
            </c:strRef>
          </c:cat>
          <c:val>
            <c:numRef>
              <c:f>SPSS!$K$536:$K$539</c:f>
              <c:numCache>
                <c:formatCode>###0.0</c:formatCode>
                <c:ptCount val="4"/>
                <c:pt idx="0">
                  <c:v>37.272727272727273</c:v>
                </c:pt>
                <c:pt idx="1">
                  <c:v>43.636363636363633</c:v>
                </c:pt>
                <c:pt idx="2">
                  <c:v>36.363636363636367</c:v>
                </c:pt>
                <c:pt idx="3">
                  <c:v>37.272727272727273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39-4349-AB94-8FEEB522A2A9}"/>
            </c:ext>
          </c:extLst>
        </c:ser>
        <c:ser>
          <c:idx val="3"/>
          <c:order val="3"/>
          <c:tx>
            <c:strRef>
              <c:f>SPSS!$L$535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39-4349-AB94-8FEEB522A2A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39-4349-AB94-8FEEB522A2A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439-4349-AB94-8FEEB522A2A9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439-4349-AB94-8FEEB522A2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SPSS!$H$536:$H$539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Comunicación escrita</c:v>
                </c:pt>
                <c:pt idx="3">
                  <c:v>Capacidad para presentar y defender ideas</c:v>
                </c:pt>
              </c:strCache>
            </c:strRef>
          </c:cat>
          <c:val>
            <c:numRef>
              <c:f>SPSS!$L$536:$L$539</c:f>
              <c:numCache>
                <c:formatCode>###0.0</c:formatCode>
                <c:ptCount val="4"/>
                <c:pt idx="0">
                  <c:v>37.272727272727273</c:v>
                </c:pt>
                <c:pt idx="1">
                  <c:v>48.18181818181818</c:v>
                </c:pt>
                <c:pt idx="2">
                  <c:v>51.81818181818182</c:v>
                </c:pt>
                <c:pt idx="3">
                  <c:v>57.272727272727273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439-4349-AB94-8FEEB522A2A9}"/>
            </c:ext>
          </c:extLst>
        </c:ser>
        <c:ser>
          <c:idx val="4"/>
          <c:order val="4"/>
          <c:tx>
            <c:strRef>
              <c:f>SPSS!$M$535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SPSS!$H$536:$H$539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Comunicación escrita</c:v>
                </c:pt>
                <c:pt idx="3">
                  <c:v>Capacidad para presentar y defender ideas</c:v>
                </c:pt>
              </c:strCache>
            </c:strRef>
          </c:cat>
          <c:val>
            <c:numRef>
              <c:f>SPSS!$M$536:$M$539</c:f>
              <c:numCache>
                <c:formatCode>###0.0</c:formatCode>
                <c:ptCount val="4"/>
                <c:pt idx="0" formatCode="####.0">
                  <c:v>0.90909090909090906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439-4349-AB94-8FEEB522A2A9}"/>
            </c:ext>
          </c:extLst>
        </c:ser>
        <c:ser>
          <c:idx val="5"/>
          <c:order val="5"/>
          <c:tx>
            <c:strRef>
              <c:f>SPSS!$N$535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SPSS!$H$536:$H$539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Comunicación escrita</c:v>
                </c:pt>
                <c:pt idx="3">
                  <c:v>Capacidad para presentar y defender ideas</c:v>
                </c:pt>
              </c:strCache>
            </c:strRef>
          </c:cat>
          <c:val>
            <c:numRef>
              <c:f>SPSS!$N$536:$N$539</c:f>
              <c:numCache>
                <c:formatCode>###0.0</c:formatCode>
                <c:ptCount val="4"/>
                <c:pt idx="0" formatCode="####.0">
                  <c:v>0.90909090909090906</c:v>
                </c:pt>
                <c:pt idx="1">
                  <c:v>0</c:v>
                </c:pt>
                <c:pt idx="2">
                  <c:v>1.8181818181818181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39-4349-AB94-8FEEB522A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097168"/>
        <c:axId val="-280092272"/>
      </c:barChart>
      <c:catAx>
        <c:axId val="-280097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2272"/>
        <c:crosses val="autoZero"/>
        <c:auto val="1"/>
        <c:lblAlgn val="ctr"/>
        <c:lblOffset val="100"/>
        <c:noMultiLvlLbl val="0"/>
      </c:catAx>
      <c:valAx>
        <c:axId val="-280092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53747448235636"/>
          <c:y val="0.94341342593476318"/>
          <c:w val="0.65157363662875478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SPSS!$I$540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80-4834-A8DF-3C2B997AB7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SPSS!$H$541:$H$546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SPSS!$I$541:$I$546</c:f>
              <c:numCache>
                <c:formatCode>###0.0</c:formatCode>
                <c:ptCount val="6"/>
                <c:pt idx="0">
                  <c:v>22.727272727272727</c:v>
                </c:pt>
                <c:pt idx="1">
                  <c:v>2.7272727272727271</c:v>
                </c:pt>
                <c:pt idx="2" formatCode="####.0">
                  <c:v>0.90909090909090906</c:v>
                </c:pt>
                <c:pt idx="3">
                  <c:v>0</c:v>
                </c:pt>
                <c:pt idx="4" formatCode="####.0">
                  <c:v>0.90909090909090906</c:v>
                </c:pt>
                <c:pt idx="5" formatCode="####.0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SPSS!$J$540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80-4834-A8DF-3C2B997AB7E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80-4834-A8DF-3C2B997AB7E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80-4834-A8DF-3C2B997AB7E7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80-4834-A8DF-3C2B997AB7E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80-4834-A8DF-3C2B997AB7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SPSS!$H$541:$H$546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SPSS!$J$541:$J$546</c:f>
              <c:numCache>
                <c:formatCode>###0.0</c:formatCode>
                <c:ptCount val="6"/>
                <c:pt idx="0">
                  <c:v>45.454545454545453</c:v>
                </c:pt>
                <c:pt idx="1">
                  <c:v>24.545454545454547</c:v>
                </c:pt>
                <c:pt idx="2">
                  <c:v>14.545454545454545</c:v>
                </c:pt>
                <c:pt idx="3">
                  <c:v>10</c:v>
                </c:pt>
                <c:pt idx="4">
                  <c:v>7.2727272727272725</c:v>
                </c:pt>
                <c:pt idx="5">
                  <c:v>3.6363636363636362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80-4834-A8DF-3C2B997AB7E7}"/>
            </c:ext>
          </c:extLst>
        </c:ser>
        <c:ser>
          <c:idx val="2"/>
          <c:order val="2"/>
          <c:tx>
            <c:strRef>
              <c:f>SPSS!$K$540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SPSS!$H$541:$H$546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SPSS!$K$541:$K$546</c:f>
              <c:numCache>
                <c:formatCode>###0.0</c:formatCode>
                <c:ptCount val="6"/>
                <c:pt idx="0">
                  <c:v>20.909090909090907</c:v>
                </c:pt>
                <c:pt idx="1">
                  <c:v>40</c:v>
                </c:pt>
                <c:pt idx="2">
                  <c:v>38.181818181818187</c:v>
                </c:pt>
                <c:pt idx="3">
                  <c:v>39.090909090909093</c:v>
                </c:pt>
                <c:pt idx="4">
                  <c:v>36.363636363636367</c:v>
                </c:pt>
                <c:pt idx="5">
                  <c:v>35.454545454545453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80-4834-A8DF-3C2B997AB7E7}"/>
            </c:ext>
          </c:extLst>
        </c:ser>
        <c:ser>
          <c:idx val="3"/>
          <c:order val="3"/>
          <c:tx>
            <c:strRef>
              <c:f>SPSS!$L$540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080-4834-A8DF-3C2B997AB7E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80-4834-A8DF-3C2B997AB7E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080-4834-A8DF-3C2B997AB7E7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80-4834-A8DF-3C2B997AB7E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080-4834-A8DF-3C2B997AB7E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080-4834-A8DF-3C2B997AB7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SPSS!$H$541:$H$546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SPSS!$L$541:$L$546</c:f>
              <c:numCache>
                <c:formatCode>###0.0</c:formatCode>
                <c:ptCount val="6"/>
                <c:pt idx="0">
                  <c:v>10</c:v>
                </c:pt>
                <c:pt idx="1">
                  <c:v>31.818181818181817</c:v>
                </c:pt>
                <c:pt idx="2">
                  <c:v>46.36363636363636</c:v>
                </c:pt>
                <c:pt idx="3">
                  <c:v>50.909090909090907</c:v>
                </c:pt>
                <c:pt idx="4">
                  <c:v>55.454545454545453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080-4834-A8DF-3C2B997AB7E7}"/>
            </c:ext>
          </c:extLst>
        </c:ser>
        <c:ser>
          <c:idx val="4"/>
          <c:order val="4"/>
          <c:tx>
            <c:strRef>
              <c:f>SPSS!$M$540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SPSS!$H$541:$H$546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SPSS!$M$541:$M$546</c:f>
              <c:numCache>
                <c:formatCode>###0.0</c:formatCode>
                <c:ptCount val="6"/>
                <c:pt idx="0" formatCode="####.0">
                  <c:v>0.90909090909090906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080-4834-A8DF-3C2B997AB7E7}"/>
            </c:ext>
          </c:extLst>
        </c:ser>
        <c:ser>
          <c:idx val="5"/>
          <c:order val="5"/>
          <c:tx>
            <c:strRef>
              <c:f>SPSS!$N$540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SPSS!$H$541:$H$546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SPSS!$N$541:$N$546</c:f>
              <c:numCache>
                <c:formatCode>####.0</c:formatCode>
                <c:ptCount val="6"/>
                <c:pt idx="0" formatCode="###0.0">
                  <c:v>0</c:v>
                </c:pt>
                <c:pt idx="1">
                  <c:v>0.90909090909090906</c:v>
                </c:pt>
                <c:pt idx="2" formatCode="###0.0">
                  <c:v>0</c:v>
                </c:pt>
                <c:pt idx="3" formatCode="###0.0">
                  <c:v>0</c:v>
                </c:pt>
                <c:pt idx="4" formatCode="###0.0">
                  <c:v>0</c:v>
                </c:pt>
                <c:pt idx="5" formatCode="###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080-4834-A8DF-3C2B997AB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090640"/>
        <c:axId val="-280103152"/>
      </c:barChart>
      <c:catAx>
        <c:axId val="-280090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103152"/>
        <c:crosses val="autoZero"/>
        <c:auto val="1"/>
        <c:lblAlgn val="ctr"/>
        <c:lblOffset val="100"/>
        <c:noMultiLvlLbl val="0"/>
      </c:catAx>
      <c:valAx>
        <c:axId val="-280103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35228929717119"/>
          <c:y val="0.94341342593476318"/>
          <c:w val="0.63559959171770186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SPSS!$I$547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DC-46B2-8D7A-ADEE1F82B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SPSS!$H$548:$H$550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SPSS!$I$548:$I$550</c:f>
              <c:numCache>
                <c:formatCode>###0.0</c:formatCode>
                <c:ptCount val="3"/>
                <c:pt idx="0">
                  <c:v>6.3636363636363633</c:v>
                </c:pt>
                <c:pt idx="1">
                  <c:v>2.7272727272727271</c:v>
                </c:pt>
                <c:pt idx="2">
                  <c:v>2.7272727272727271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SPSS!$J$547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DC-46B2-8D7A-ADEE1F82BD7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DC-46B2-8D7A-ADEE1F82BD74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DC-46B2-8D7A-ADEE1F82BD74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DC-46B2-8D7A-ADEE1F82BD7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DC-46B2-8D7A-ADEE1F82B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SPSS!$H$548:$H$550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SPSS!$J$548:$J$550</c:f>
              <c:numCache>
                <c:formatCode>###0.0</c:formatCode>
                <c:ptCount val="3"/>
                <c:pt idx="0">
                  <c:v>28.18181818181818</c:v>
                </c:pt>
                <c:pt idx="1">
                  <c:v>17.272727272727273</c:v>
                </c:pt>
                <c:pt idx="2">
                  <c:v>10.909090909090908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DC-46B2-8D7A-ADEE1F82BD74}"/>
            </c:ext>
          </c:extLst>
        </c:ser>
        <c:ser>
          <c:idx val="2"/>
          <c:order val="2"/>
          <c:tx>
            <c:strRef>
              <c:f>SPSS!$K$547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SPSS!$H$548:$H$550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SPSS!$K$548:$K$550</c:f>
              <c:numCache>
                <c:formatCode>###0.0</c:formatCode>
                <c:ptCount val="3"/>
                <c:pt idx="0">
                  <c:v>39.090909090909093</c:v>
                </c:pt>
                <c:pt idx="1">
                  <c:v>30.909090909090907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4DC-46B2-8D7A-ADEE1F82BD74}"/>
            </c:ext>
          </c:extLst>
        </c:ser>
        <c:ser>
          <c:idx val="3"/>
          <c:order val="3"/>
          <c:tx>
            <c:strRef>
              <c:f>SPSS!$L$547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DC-46B2-8D7A-ADEE1F82BD7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DC-46B2-8D7A-ADEE1F82BD74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DC-46B2-8D7A-ADEE1F82BD74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DC-46B2-8D7A-ADEE1F82BD7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DC-46B2-8D7A-ADEE1F82BD7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DC-46B2-8D7A-ADEE1F82B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SPSS!$H$548:$H$550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SPSS!$L$548:$L$550</c:f>
              <c:numCache>
                <c:formatCode>###0.0</c:formatCode>
                <c:ptCount val="3"/>
                <c:pt idx="0">
                  <c:v>25.454545454545453</c:v>
                </c:pt>
                <c:pt idx="1">
                  <c:v>48.18181818181818</c:v>
                </c:pt>
                <c:pt idx="2">
                  <c:v>56.36363636363636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4DC-46B2-8D7A-ADEE1F82BD74}"/>
            </c:ext>
          </c:extLst>
        </c:ser>
        <c:ser>
          <c:idx val="4"/>
          <c:order val="4"/>
          <c:tx>
            <c:strRef>
              <c:f>SPSS!$M$547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DC-46B2-8D7A-ADEE1F82BD7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4DC-46B2-8D7A-ADEE1F82BD7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4DC-46B2-8D7A-ADEE1F82B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SPSS!$H$548:$H$550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SPSS!$M$548:$M$550</c:f>
              <c:numCache>
                <c:formatCode>####.0</c:formatCode>
                <c:ptCount val="3"/>
                <c:pt idx="0">
                  <c:v>0.90909090909090906</c:v>
                </c:pt>
                <c:pt idx="1">
                  <c:v>0.90909090909090906</c:v>
                </c:pt>
                <c:pt idx="2" formatCode="###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4DC-46B2-8D7A-ADEE1F82B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108800"/>
        <c:axId val="-222107168"/>
      </c:barChart>
      <c:catAx>
        <c:axId val="-222108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7168"/>
        <c:crosses val="autoZero"/>
        <c:auto val="1"/>
        <c:lblAlgn val="ctr"/>
        <c:lblOffset val="100"/>
        <c:noMultiLvlLbl val="0"/>
      </c:catAx>
      <c:valAx>
        <c:axId val="-222107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79673374161565"/>
          <c:y val="0.94341342593476318"/>
          <c:w val="0.59115514727325746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SPSS!$B$87:$B$89</c:f>
              <c:strCache>
                <c:ptCount val="3"/>
                <c:pt idx="0">
                  <c:v>3°</c:v>
                </c:pt>
                <c:pt idx="1">
                  <c:v>4°</c:v>
                </c:pt>
                <c:pt idx="2">
                  <c:v>5°</c:v>
                </c:pt>
              </c:strCache>
            </c:strRef>
          </c:cat>
          <c:val>
            <c:numRef>
              <c:f>SPSS!$D$87:$D$89</c:f>
              <c:numCache>
                <c:formatCode>###0.0</c:formatCode>
                <c:ptCount val="3"/>
                <c:pt idx="0">
                  <c:v>76.363636363636374</c:v>
                </c:pt>
                <c:pt idx="1">
                  <c:v>22.727272727272727</c:v>
                </c:pt>
                <c:pt idx="2" formatCode="####.0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B2-49A2-8D58-ACA246DB3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80095536"/>
        <c:axId val="-280094992"/>
      </c:barChart>
      <c:catAx>
        <c:axId val="-28009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4992"/>
        <c:crossesAt val="0"/>
        <c:auto val="1"/>
        <c:lblAlgn val="ctr"/>
        <c:lblOffset val="100"/>
        <c:noMultiLvlLbl val="0"/>
      </c:catAx>
      <c:valAx>
        <c:axId val="-2800949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/>
      </a:pPr>
      <a:endParaRPr lang="es-MX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SPSS!$I$551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16-4FA9-825D-A913D0307EA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16-4FA9-825D-A913D0307EA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16-4FA9-825D-A913D0307EA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16-4FA9-825D-A913D0307E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SPSS!$H$552:$H$556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Administración del tiempo</c:v>
                </c:pt>
                <c:pt idx="3">
                  <c:v>Manejo de software especializado</c:v>
                </c:pt>
                <c:pt idx="4">
                  <c:v>Iniciativa</c:v>
                </c:pt>
              </c:strCache>
            </c:strRef>
          </c:cat>
          <c:val>
            <c:numRef>
              <c:f>SPSS!$I$552:$I$556</c:f>
              <c:numCache>
                <c:formatCode>###0.0</c:formatCode>
                <c:ptCount val="5"/>
                <c:pt idx="0">
                  <c:v>40</c:v>
                </c:pt>
                <c:pt idx="1">
                  <c:v>9.0909090909090917</c:v>
                </c:pt>
                <c:pt idx="2">
                  <c:v>13.636363636363635</c:v>
                </c:pt>
                <c:pt idx="3">
                  <c:v>6.3636363636363633</c:v>
                </c:pt>
                <c:pt idx="4">
                  <c:v>4.5454545454545459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SPSS!$J$551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16-4FA9-825D-A913D0307EA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16-4FA9-825D-A913D0307EA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16-4FA9-825D-A913D0307EA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16-4FA9-825D-A913D0307EA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016-4FA9-825D-A913D0307E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SPSS!$H$552:$H$556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Administración del tiempo</c:v>
                </c:pt>
                <c:pt idx="3">
                  <c:v>Manejo de software especializado</c:v>
                </c:pt>
                <c:pt idx="4">
                  <c:v>Iniciativa</c:v>
                </c:pt>
              </c:strCache>
            </c:strRef>
          </c:cat>
          <c:val>
            <c:numRef>
              <c:f>SPSS!$J$552:$J$556</c:f>
              <c:numCache>
                <c:formatCode>###0.0</c:formatCode>
                <c:ptCount val="5"/>
                <c:pt idx="0">
                  <c:v>36.363636363636367</c:v>
                </c:pt>
                <c:pt idx="1">
                  <c:v>31.818181818181817</c:v>
                </c:pt>
                <c:pt idx="2">
                  <c:v>25.454545454545453</c:v>
                </c:pt>
                <c:pt idx="3">
                  <c:v>19.090909090909093</c:v>
                </c:pt>
                <c:pt idx="4">
                  <c:v>15.454545454545453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016-4FA9-825D-A913D0307EAC}"/>
            </c:ext>
          </c:extLst>
        </c:ser>
        <c:ser>
          <c:idx val="2"/>
          <c:order val="2"/>
          <c:tx>
            <c:strRef>
              <c:f>SPSS!$K$551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SPSS!$H$552:$H$556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Administración del tiempo</c:v>
                </c:pt>
                <c:pt idx="3">
                  <c:v>Manejo de software especializado</c:v>
                </c:pt>
                <c:pt idx="4">
                  <c:v>Iniciativa</c:v>
                </c:pt>
              </c:strCache>
            </c:strRef>
          </c:cat>
          <c:val>
            <c:numRef>
              <c:f>SPSS!$K$552:$K$556</c:f>
              <c:numCache>
                <c:formatCode>###0.0</c:formatCode>
                <c:ptCount val="5"/>
                <c:pt idx="0">
                  <c:v>15.454545454545453</c:v>
                </c:pt>
                <c:pt idx="1">
                  <c:v>38.181818181818187</c:v>
                </c:pt>
                <c:pt idx="2">
                  <c:v>31.818181818181817</c:v>
                </c:pt>
                <c:pt idx="3">
                  <c:v>45.454545454545453</c:v>
                </c:pt>
                <c:pt idx="4">
                  <c:v>39.090909090909093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16-4FA9-825D-A913D0307EAC}"/>
            </c:ext>
          </c:extLst>
        </c:ser>
        <c:ser>
          <c:idx val="3"/>
          <c:order val="3"/>
          <c:tx>
            <c:strRef>
              <c:f>SPSS!$L$551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016-4FA9-825D-A913D0307EA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016-4FA9-825D-A913D0307EA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016-4FA9-825D-A913D0307EA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016-4FA9-825D-A913D0307EA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016-4FA9-825D-A913D0307E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SPSS!$H$552:$H$556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Administración del tiempo</c:v>
                </c:pt>
                <c:pt idx="3">
                  <c:v>Manejo de software especializado</c:v>
                </c:pt>
                <c:pt idx="4">
                  <c:v>Iniciativa</c:v>
                </c:pt>
              </c:strCache>
            </c:strRef>
          </c:cat>
          <c:val>
            <c:numRef>
              <c:f>SPSS!$L$552:$L$556</c:f>
              <c:numCache>
                <c:formatCode>###0.0</c:formatCode>
                <c:ptCount val="5"/>
                <c:pt idx="0">
                  <c:v>2.7272727272727271</c:v>
                </c:pt>
                <c:pt idx="1">
                  <c:v>20.909090909090907</c:v>
                </c:pt>
                <c:pt idx="2">
                  <c:v>28.18181818181818</c:v>
                </c:pt>
                <c:pt idx="3">
                  <c:v>29.09090909090909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016-4FA9-825D-A913D0307EAC}"/>
            </c:ext>
          </c:extLst>
        </c:ser>
        <c:ser>
          <c:idx val="4"/>
          <c:order val="4"/>
          <c:tx>
            <c:strRef>
              <c:f>SPSS!$M$551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016-4FA9-825D-A913D0307EA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016-4FA9-825D-A913D0307E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SPSS!$H$552:$H$556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Administración del tiempo</c:v>
                </c:pt>
                <c:pt idx="3">
                  <c:v>Manejo de software especializado</c:v>
                </c:pt>
                <c:pt idx="4">
                  <c:v>Iniciativa</c:v>
                </c:pt>
              </c:strCache>
            </c:strRef>
          </c:cat>
          <c:val>
            <c:numRef>
              <c:f>SPSS!$M$552:$M$556</c:f>
              <c:numCache>
                <c:formatCode>###0.0</c:formatCode>
                <c:ptCount val="5"/>
                <c:pt idx="0">
                  <c:v>5.4545454545454541</c:v>
                </c:pt>
                <c:pt idx="1">
                  <c:v>0</c:v>
                </c:pt>
                <c:pt idx="2" formatCode="####.0">
                  <c:v>0.90909090909090906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016-4FA9-825D-A913D0307EAC}"/>
            </c:ext>
          </c:extLst>
        </c:ser>
        <c:ser>
          <c:idx val="5"/>
          <c:order val="5"/>
          <c:tx>
            <c:strRef>
              <c:f>SPSS!$N$551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SPSS!$H$552:$H$556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Administración del tiempo</c:v>
                </c:pt>
                <c:pt idx="3">
                  <c:v>Manejo de software especializado</c:v>
                </c:pt>
                <c:pt idx="4">
                  <c:v>Iniciativa</c:v>
                </c:pt>
              </c:strCache>
            </c:strRef>
          </c:cat>
          <c:val>
            <c:numRef>
              <c:f>SPSS!$N$552:$N$556</c:f>
              <c:numCache>
                <c:formatCode>###0.0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###.0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016-4FA9-825D-A913D0307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110976"/>
        <c:axId val="-222111520"/>
      </c:barChart>
      <c:catAx>
        <c:axId val="-222110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11520"/>
        <c:crosses val="autoZero"/>
        <c:auto val="1"/>
        <c:lblAlgn val="ctr"/>
        <c:lblOffset val="100"/>
        <c:noMultiLvlLbl val="0"/>
      </c:catAx>
      <c:valAx>
        <c:axId val="-222111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1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05599300087491"/>
          <c:y val="0.94341342593476318"/>
          <c:w val="0.68189588801399825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SPSS!$I$557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SPSS!$H$558:$H$561</c:f>
              <c:strCache>
                <c:ptCount val="4"/>
                <c:pt idx="0">
                  <c:v>Compromiso con las necesidades del país</c:v>
                </c:pt>
                <c:pt idx="1">
                  <c:v>Ética profesional</c:v>
                </c:pt>
                <c:pt idx="2">
                  <c:v>Responsabilidad profesional</c:v>
                </c:pt>
                <c:pt idx="3">
                  <c:v>Honestidad</c:v>
                </c:pt>
              </c:strCache>
            </c:strRef>
          </c:cat>
          <c:val>
            <c:numRef>
              <c:f>SPSS!$I$558:$I$561</c:f>
              <c:numCache>
                <c:formatCode>####.0</c:formatCode>
                <c:ptCount val="4"/>
                <c:pt idx="0" formatCode="###0.0">
                  <c:v>3.6363636363636362</c:v>
                </c:pt>
                <c:pt idx="1">
                  <c:v>0.90909090909090906</c:v>
                </c:pt>
                <c:pt idx="2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SPSS!$J$557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3AD-4875-BCDC-7DD74A0F4D9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3AD-4875-BCDC-7DD74A0F4D9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3AD-4875-BCDC-7DD74A0F4D9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AD-4875-BCDC-7DD74A0F4D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SPSS!$H$558:$H$561</c:f>
              <c:strCache>
                <c:ptCount val="4"/>
                <c:pt idx="0">
                  <c:v>Compromiso con las necesidades del país</c:v>
                </c:pt>
                <c:pt idx="1">
                  <c:v>Ética profesional</c:v>
                </c:pt>
                <c:pt idx="2">
                  <c:v>Responsabilidad profesional</c:v>
                </c:pt>
                <c:pt idx="3">
                  <c:v>Honestidad</c:v>
                </c:pt>
              </c:strCache>
            </c:strRef>
          </c:cat>
          <c:val>
            <c:numRef>
              <c:f>SPSS!$J$558:$J$561</c:f>
              <c:numCache>
                <c:formatCode>###0.0</c:formatCode>
                <c:ptCount val="4"/>
                <c:pt idx="0">
                  <c:v>15.454545454545453</c:v>
                </c:pt>
                <c:pt idx="1">
                  <c:v>7.2727272727272725</c:v>
                </c:pt>
                <c:pt idx="2">
                  <c:v>5.4545454545454541</c:v>
                </c:pt>
                <c:pt idx="3">
                  <c:v>4.5454545454545459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AD-4875-BCDC-7DD74A0F4D97}"/>
            </c:ext>
          </c:extLst>
        </c:ser>
        <c:ser>
          <c:idx val="2"/>
          <c:order val="2"/>
          <c:tx>
            <c:strRef>
              <c:f>SPSS!$K$557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SPSS!$H$558:$H$561</c:f>
              <c:strCache>
                <c:ptCount val="4"/>
                <c:pt idx="0">
                  <c:v>Compromiso con las necesidades del país</c:v>
                </c:pt>
                <c:pt idx="1">
                  <c:v>Ética profesional</c:v>
                </c:pt>
                <c:pt idx="2">
                  <c:v>Responsabilidad profesional</c:v>
                </c:pt>
                <c:pt idx="3">
                  <c:v>Honestidad</c:v>
                </c:pt>
              </c:strCache>
            </c:strRef>
          </c:cat>
          <c:val>
            <c:numRef>
              <c:f>SPSS!$K$558:$K$561</c:f>
              <c:numCache>
                <c:formatCode>###0.0</c:formatCode>
                <c:ptCount val="4"/>
                <c:pt idx="0">
                  <c:v>32.727272727272727</c:v>
                </c:pt>
                <c:pt idx="1">
                  <c:v>16.363636363636363</c:v>
                </c:pt>
                <c:pt idx="2">
                  <c:v>16.363636363636363</c:v>
                </c:pt>
                <c:pt idx="3">
                  <c:v>12.727272727272727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AD-4875-BCDC-7DD74A0F4D97}"/>
            </c:ext>
          </c:extLst>
        </c:ser>
        <c:ser>
          <c:idx val="3"/>
          <c:order val="3"/>
          <c:tx>
            <c:strRef>
              <c:f>SPSS!$L$557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3AD-4875-BCDC-7DD74A0F4D9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3AD-4875-BCDC-7DD74A0F4D9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3AD-4875-BCDC-7DD74A0F4D97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3AD-4875-BCDC-7DD74A0F4D9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3AD-4875-BCDC-7DD74A0F4D9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AD-4875-BCDC-7DD74A0F4D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SPSS!$H$558:$H$561</c:f>
              <c:strCache>
                <c:ptCount val="4"/>
                <c:pt idx="0">
                  <c:v>Compromiso con las necesidades del país</c:v>
                </c:pt>
                <c:pt idx="1">
                  <c:v>Ética profesional</c:v>
                </c:pt>
                <c:pt idx="2">
                  <c:v>Responsabilidad profesional</c:v>
                </c:pt>
                <c:pt idx="3">
                  <c:v>Honestidad</c:v>
                </c:pt>
              </c:strCache>
            </c:strRef>
          </c:cat>
          <c:val>
            <c:numRef>
              <c:f>SPSS!$L$558:$L$561</c:f>
              <c:numCache>
                <c:formatCode>###0.0</c:formatCode>
                <c:ptCount val="4"/>
                <c:pt idx="0">
                  <c:v>47.272727272727273</c:v>
                </c:pt>
                <c:pt idx="1">
                  <c:v>74.545454545454547</c:v>
                </c:pt>
                <c:pt idx="2">
                  <c:v>77.272727272727266</c:v>
                </c:pt>
                <c:pt idx="3">
                  <c:v>81.818181818181827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3AD-4875-BCDC-7DD74A0F4D97}"/>
            </c:ext>
          </c:extLst>
        </c:ser>
        <c:ser>
          <c:idx val="4"/>
          <c:order val="4"/>
          <c:tx>
            <c:strRef>
              <c:f>SPSS!$M$557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AD-4875-BCDC-7DD74A0F4D9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3AD-4875-BCDC-7DD74A0F4D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SPSS!$H$558:$H$561</c:f>
              <c:strCache>
                <c:ptCount val="4"/>
                <c:pt idx="0">
                  <c:v>Compromiso con las necesidades del país</c:v>
                </c:pt>
                <c:pt idx="1">
                  <c:v>Ética profesional</c:v>
                </c:pt>
                <c:pt idx="2">
                  <c:v>Responsabilidad profesional</c:v>
                </c:pt>
                <c:pt idx="3">
                  <c:v>Honestidad</c:v>
                </c:pt>
              </c:strCache>
            </c:strRef>
          </c:cat>
          <c:val>
            <c:numRef>
              <c:f>SPSS!$M$558:$M$561</c:f>
              <c:numCache>
                <c:formatCode>####.0</c:formatCode>
                <c:ptCount val="4"/>
                <c:pt idx="0">
                  <c:v>0.90909090909090906</c:v>
                </c:pt>
                <c:pt idx="1">
                  <c:v>0.90909090909090906</c:v>
                </c:pt>
                <c:pt idx="2" formatCode="###0.0">
                  <c:v>0</c:v>
                </c:pt>
                <c:pt idx="3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3AD-4875-BCDC-7DD74A0F4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098464"/>
        <c:axId val="-222110432"/>
      </c:barChart>
      <c:catAx>
        <c:axId val="-222098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10432"/>
        <c:crosses val="autoZero"/>
        <c:auto val="1"/>
        <c:lblAlgn val="ctr"/>
        <c:lblOffset val="100"/>
        <c:noMultiLvlLbl val="0"/>
      </c:catAx>
      <c:valAx>
        <c:axId val="-222110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09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27821522309706"/>
          <c:y val="0.94341342593476318"/>
          <c:w val="0.65967366579177589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SPSS!$I$1285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C5-41BF-848E-8887051EFABC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C5-41BF-848E-8887051EFABC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C5-41BF-848E-8887051EFABC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C5-41BF-848E-8887051EFABC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C5-41BF-848E-8887051EFA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SPSS!$H$1286:$H$1287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SPSS!$I$1286:$I$1287</c:f>
              <c:numCache>
                <c:formatCode>###0.0</c:formatCode>
                <c:ptCount val="2"/>
                <c:pt idx="0">
                  <c:v>1.8181818181818181</c:v>
                </c:pt>
                <c:pt idx="1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SPSS!$J$1285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5C5-41BF-848E-8887051EFABC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5C5-41BF-848E-8887051EFAB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C5-41BF-848E-8887051EFAB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C5-41BF-848E-8887051EFAB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C5-41BF-848E-8887051EFAB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C5-41BF-848E-8887051EFABC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C5-41BF-848E-8887051EFABC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5C5-41BF-848E-8887051EFABC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C5-41BF-848E-8887051EFABC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C5-41BF-848E-8887051EFABC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C5-41BF-848E-8887051EFABC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5C5-41BF-848E-8887051EFA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SPSS!$H$1286:$H$1287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SPSS!$J$1286:$J$1287</c:f>
              <c:numCache>
                <c:formatCode>###0.0</c:formatCode>
                <c:ptCount val="2"/>
                <c:pt idx="0">
                  <c:v>8.1818181818181817</c:v>
                </c:pt>
                <c:pt idx="1">
                  <c:v>5.4545454545454541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5C5-41BF-848E-8887051EFABC}"/>
            </c:ext>
          </c:extLst>
        </c:ser>
        <c:ser>
          <c:idx val="2"/>
          <c:order val="2"/>
          <c:tx>
            <c:strRef>
              <c:f>SPSS!$K$1285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SPSS!$H$1286:$H$1287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SPSS!$K$1286:$K$1287</c:f>
              <c:numCache>
                <c:formatCode>###0.0</c:formatCode>
                <c:ptCount val="2"/>
                <c:pt idx="0">
                  <c:v>24.545454545454547</c:v>
                </c:pt>
                <c:pt idx="1">
                  <c:v>21.818181818181817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5C5-41BF-848E-8887051EFABC}"/>
            </c:ext>
          </c:extLst>
        </c:ser>
        <c:ser>
          <c:idx val="3"/>
          <c:order val="3"/>
          <c:tx>
            <c:strRef>
              <c:f>SPSS!$L$1285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5C5-41BF-848E-8887051EFABC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B5C5-41BF-848E-8887051EFAB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5C5-41BF-848E-8887051EFABC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5C5-41BF-848E-8887051EFAB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5C5-41BF-848E-8887051EFAB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5C5-41BF-848E-8887051EFABC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5C5-41BF-848E-8887051EFABC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5C5-41BF-848E-8887051EFABC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5C5-41BF-848E-8887051EFABC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5C5-41BF-848E-8887051EFABC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5C5-41BF-848E-8887051EFABC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5C5-41BF-848E-8887051EFA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SPSS!$H$1286:$H$1287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SPSS!$L$1286:$L$1287</c:f>
              <c:numCache>
                <c:formatCode>###0.0</c:formatCode>
                <c:ptCount val="2"/>
                <c:pt idx="0">
                  <c:v>64.545454545454547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B5C5-41BF-848E-8887051EFABC}"/>
            </c:ext>
          </c:extLst>
        </c:ser>
        <c:ser>
          <c:idx val="4"/>
          <c:order val="4"/>
          <c:tx>
            <c:strRef>
              <c:f>SPSS!$N$1285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SPSS!$H$1286:$H$1287</c:f>
              <c:strCache>
                <c:ptCount val="2"/>
                <c:pt idx="0">
                  <c:v>Prácticos en el área</c:v>
                </c:pt>
                <c:pt idx="1">
                  <c:v>Teóricos en el área</c:v>
                </c:pt>
              </c:strCache>
            </c:strRef>
          </c:cat>
          <c:val>
            <c:numRef>
              <c:f>SPSS!$N$1286:$N$1287</c:f>
              <c:numCache>
                <c:formatCode>###0.0</c:formatCode>
                <c:ptCount val="2"/>
                <c:pt idx="0">
                  <c:v>0.90909090909090906</c:v>
                </c:pt>
                <c:pt idx="1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B5C5-41BF-848E-8887051EF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100640"/>
        <c:axId val="-280091184"/>
      </c:barChart>
      <c:catAx>
        <c:axId val="-222100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1184"/>
        <c:crosses val="autoZero"/>
        <c:auto val="1"/>
        <c:lblAlgn val="ctr"/>
        <c:lblOffset val="100"/>
        <c:noMultiLvlLbl val="0"/>
      </c:catAx>
      <c:valAx>
        <c:axId val="-28009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14814814814814"/>
          <c:y val="0.94341342593476318"/>
          <c:w val="0.80686978710994461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SPSS!$I$1288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96-409A-ACB8-0F0ECAF1A30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96-409A-ACB8-0F0ECAF1A308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96-409A-ACB8-0F0ECAF1A308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96-409A-ACB8-0F0ECAF1A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SPSS!$H$1289:$H$1291</c:f>
              <c:strCache>
                <c:ptCount val="3"/>
                <c:pt idx="0">
                  <c:v>Solución de problemas</c:v>
                </c:pt>
                <c:pt idx="1">
                  <c:v>Capacidad de análisis</c:v>
                </c:pt>
                <c:pt idx="2">
                  <c:v>Manejo crítico de la información</c:v>
                </c:pt>
              </c:strCache>
            </c:strRef>
          </c:cat>
          <c:val>
            <c:numRef>
              <c:f>SPSS!$I$1289:$I$1291</c:f>
              <c:numCache>
                <c:formatCode>###0.0</c:formatCode>
                <c:ptCount val="3"/>
                <c:pt idx="0">
                  <c:v>0</c:v>
                </c:pt>
                <c:pt idx="1">
                  <c:v>0.90909090909090906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SPSS!$J$1288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96-409A-ACB8-0F0ECAF1A30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96-409A-ACB8-0F0ECAF1A30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96-409A-ACB8-0F0ECAF1A308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96-409A-ACB8-0F0ECAF1A308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296-409A-ACB8-0F0ECAF1A30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296-409A-ACB8-0F0ECAF1A308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296-409A-ACB8-0F0ECAF1A308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296-409A-ACB8-0F0ECAF1A308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296-409A-ACB8-0F0ECAF1A308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296-409A-ACB8-0F0ECAF1A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SPSS!$H$1289:$H$1291</c:f>
              <c:strCache>
                <c:ptCount val="3"/>
                <c:pt idx="0">
                  <c:v>Solución de problemas</c:v>
                </c:pt>
                <c:pt idx="1">
                  <c:v>Capacidad de análisis</c:v>
                </c:pt>
                <c:pt idx="2">
                  <c:v>Manejo crítico de la información</c:v>
                </c:pt>
              </c:strCache>
            </c:strRef>
          </c:cat>
          <c:val>
            <c:numRef>
              <c:f>SPSS!$J$1289:$J$1291</c:f>
              <c:numCache>
                <c:formatCode>###0.0</c:formatCode>
                <c:ptCount val="3"/>
                <c:pt idx="0">
                  <c:v>6.3636363636363633</c:v>
                </c:pt>
                <c:pt idx="1">
                  <c:v>2.7272727272727271</c:v>
                </c:pt>
                <c:pt idx="2">
                  <c:v>4.5454545454545459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296-409A-ACB8-0F0ECAF1A308}"/>
            </c:ext>
          </c:extLst>
        </c:ser>
        <c:ser>
          <c:idx val="2"/>
          <c:order val="2"/>
          <c:tx>
            <c:strRef>
              <c:f>SPSS!$K$1288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SPSS!$H$1289:$H$1291</c:f>
              <c:strCache>
                <c:ptCount val="3"/>
                <c:pt idx="0">
                  <c:v>Solución de problemas</c:v>
                </c:pt>
                <c:pt idx="1">
                  <c:v>Capacidad de análisis</c:v>
                </c:pt>
                <c:pt idx="2">
                  <c:v>Manejo crítico de la información</c:v>
                </c:pt>
              </c:strCache>
            </c:strRef>
          </c:cat>
          <c:val>
            <c:numRef>
              <c:f>SPSS!$K$1289:$K$1291</c:f>
              <c:numCache>
                <c:formatCode>###0.0</c:formatCode>
                <c:ptCount val="3"/>
                <c:pt idx="0">
                  <c:v>33.636363636363633</c:v>
                </c:pt>
                <c:pt idx="1">
                  <c:v>26.36363636363636</c:v>
                </c:pt>
                <c:pt idx="2">
                  <c:v>25.454545454545453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296-409A-ACB8-0F0ECAF1A308}"/>
            </c:ext>
          </c:extLst>
        </c:ser>
        <c:ser>
          <c:idx val="3"/>
          <c:order val="3"/>
          <c:tx>
            <c:strRef>
              <c:f>SPSS!$L$1288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296-409A-ACB8-0F0ECAF1A308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296-409A-ACB8-0F0ECAF1A308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296-409A-ACB8-0F0ECAF1A30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296-409A-ACB8-0F0ECAF1A30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296-409A-ACB8-0F0ECAF1A308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296-409A-ACB8-0F0ECAF1A308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296-409A-ACB8-0F0ECAF1A30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296-409A-ACB8-0F0ECAF1A308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296-409A-ACB8-0F0ECAF1A308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296-409A-ACB8-0F0ECAF1A308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296-409A-ACB8-0F0ECAF1A308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296-409A-ACB8-0F0ECAF1A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SPSS!$H$1289:$H$1291</c:f>
              <c:strCache>
                <c:ptCount val="3"/>
                <c:pt idx="0">
                  <c:v>Solución de problemas</c:v>
                </c:pt>
                <c:pt idx="1">
                  <c:v>Capacidad de análisis</c:v>
                </c:pt>
                <c:pt idx="2">
                  <c:v>Manejo crítico de la información</c:v>
                </c:pt>
              </c:strCache>
            </c:strRef>
          </c:cat>
          <c:val>
            <c:numRef>
              <c:f>SPSS!$L$1289:$L$1291</c:f>
              <c:numCache>
                <c:formatCode>###0.0</c:formatCode>
                <c:ptCount val="3"/>
                <c:pt idx="0">
                  <c:v>58.18181818181818</c:v>
                </c:pt>
                <c:pt idx="1">
                  <c:v>69.090909090909093</c:v>
                </c:pt>
                <c:pt idx="2">
                  <c:v>69.090909090909093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296-409A-ACB8-0F0ECAF1A308}"/>
            </c:ext>
          </c:extLst>
        </c:ser>
        <c:ser>
          <c:idx val="4"/>
          <c:order val="4"/>
          <c:tx>
            <c:strRef>
              <c:f>SPSS!$N$1288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SPSS!$H$1289:$H$1291</c:f>
              <c:strCache>
                <c:ptCount val="3"/>
                <c:pt idx="0">
                  <c:v>Solución de problemas</c:v>
                </c:pt>
                <c:pt idx="1">
                  <c:v>Capacidad de análisis</c:v>
                </c:pt>
                <c:pt idx="2">
                  <c:v>Manejo crítico de la información</c:v>
                </c:pt>
              </c:strCache>
            </c:strRef>
          </c:cat>
          <c:val>
            <c:numRef>
              <c:f>SPSS!$N$1289:$N$1291</c:f>
              <c:numCache>
                <c:formatCode>###0.0</c:formatCode>
                <c:ptCount val="3"/>
                <c:pt idx="0">
                  <c:v>1.8181818181818181</c:v>
                </c:pt>
                <c:pt idx="1">
                  <c:v>0.90909090909090906</c:v>
                </c:pt>
                <c:pt idx="2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0296-409A-ACB8-0F0ECAF1A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65344"/>
        <c:axId val="-170057728"/>
      </c:barChart>
      <c:catAx>
        <c:axId val="-170065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7728"/>
        <c:crosses val="autoZero"/>
        <c:auto val="1"/>
        <c:lblAlgn val="ctr"/>
        <c:lblOffset val="100"/>
        <c:noMultiLvlLbl val="0"/>
      </c:catAx>
      <c:valAx>
        <c:axId val="-170057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7596967045786"/>
          <c:y val="0.94341342593476318"/>
          <c:w val="0.73279571303587054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SPSS!$I$1292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C2B-4A29-AAB0-6DCD9052E4E1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2B-4A29-AAB0-6DCD9052E4E1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2B-4A29-AAB0-6DCD9052E4E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2B-4A29-AAB0-6DCD9052E4E1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C2B-4A29-AAB0-6DCD9052E4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SPSS!$H$1293:$H$1296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Capacidad para presentar y defender ideas</c:v>
                </c:pt>
                <c:pt idx="3">
                  <c:v>Comunicación escrita</c:v>
                </c:pt>
              </c:strCache>
            </c:strRef>
          </c:cat>
          <c:val>
            <c:numRef>
              <c:f>SPSS!$I$1293:$I$1296</c:f>
              <c:numCache>
                <c:formatCode>###0.0</c:formatCode>
                <c:ptCount val="4"/>
                <c:pt idx="0">
                  <c:v>9.0909090909090917</c:v>
                </c:pt>
                <c:pt idx="1">
                  <c:v>0.90909090909090906</c:v>
                </c:pt>
                <c:pt idx="2">
                  <c:v>0.90909090909090906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SPSS!$J$1292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C2B-4A29-AAB0-6DCD9052E4E1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C2B-4A29-AAB0-6DCD9052E4E1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C2B-4A29-AAB0-6DCD9052E4E1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C2B-4A29-AAB0-6DCD9052E4E1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C2B-4A29-AAB0-6DCD9052E4E1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C2B-4A29-AAB0-6DCD9052E4E1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C2B-4A29-AAB0-6DCD9052E4E1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C2B-4A29-AAB0-6DCD9052E4E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C2B-4A29-AAB0-6DCD9052E4E1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C2B-4A29-AAB0-6DCD9052E4E1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C2B-4A29-AAB0-6DCD9052E4E1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C2B-4A29-AAB0-6DCD9052E4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SPSS!$H$1293:$H$1296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Capacidad para presentar y defender ideas</c:v>
                </c:pt>
                <c:pt idx="3">
                  <c:v>Comunicación escrita</c:v>
                </c:pt>
              </c:strCache>
            </c:strRef>
          </c:cat>
          <c:val>
            <c:numRef>
              <c:f>SPSS!$J$1293:$J$1296</c:f>
              <c:numCache>
                <c:formatCode>###0.0</c:formatCode>
                <c:ptCount val="4"/>
                <c:pt idx="0">
                  <c:v>15.454545454545453</c:v>
                </c:pt>
                <c:pt idx="1">
                  <c:v>10.909090909090908</c:v>
                </c:pt>
                <c:pt idx="2">
                  <c:v>8.1818181818181817</c:v>
                </c:pt>
                <c:pt idx="3">
                  <c:v>8.1818181818181817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C2B-4A29-AAB0-6DCD9052E4E1}"/>
            </c:ext>
          </c:extLst>
        </c:ser>
        <c:ser>
          <c:idx val="2"/>
          <c:order val="2"/>
          <c:tx>
            <c:strRef>
              <c:f>SPSS!$K$1292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SPSS!$H$1293:$H$1296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Capacidad para presentar y defender ideas</c:v>
                </c:pt>
                <c:pt idx="3">
                  <c:v>Comunicación escrita</c:v>
                </c:pt>
              </c:strCache>
            </c:strRef>
          </c:cat>
          <c:val>
            <c:numRef>
              <c:f>SPSS!$K$1293:$K$1296</c:f>
              <c:numCache>
                <c:formatCode>###0.0</c:formatCode>
                <c:ptCount val="4"/>
                <c:pt idx="0">
                  <c:v>29.09090909090909</c:v>
                </c:pt>
                <c:pt idx="1">
                  <c:v>31.818181818181817</c:v>
                </c:pt>
                <c:pt idx="2">
                  <c:v>30</c:v>
                </c:pt>
                <c:pt idx="3">
                  <c:v>28.18181818181818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C2B-4A29-AAB0-6DCD9052E4E1}"/>
            </c:ext>
          </c:extLst>
        </c:ser>
        <c:ser>
          <c:idx val="3"/>
          <c:order val="3"/>
          <c:tx>
            <c:strRef>
              <c:f>SPSS!$L$1292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AC2B-4A29-AAB0-6DCD9052E4E1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AC2B-4A29-AAB0-6DCD9052E4E1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AC2B-4A29-AAB0-6DCD9052E4E1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AC2B-4A29-AAB0-6DCD9052E4E1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C2B-4A29-AAB0-6DCD9052E4E1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C2B-4A29-AAB0-6DCD9052E4E1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C2B-4A29-AAB0-6DCD9052E4E1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C2B-4A29-AAB0-6DCD9052E4E1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C2B-4A29-AAB0-6DCD9052E4E1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C2B-4A29-AAB0-6DCD9052E4E1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C2B-4A29-AAB0-6DCD9052E4E1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C2B-4A29-AAB0-6DCD9052E4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SPSS!$H$1293:$H$1296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Capacidad para presentar y defender ideas</c:v>
                </c:pt>
                <c:pt idx="3">
                  <c:v>Comunicación escrita</c:v>
                </c:pt>
              </c:strCache>
            </c:strRef>
          </c:cat>
          <c:val>
            <c:numRef>
              <c:f>SPSS!$L$1293:$L$1296</c:f>
              <c:numCache>
                <c:formatCode>###0.0</c:formatCode>
                <c:ptCount val="4"/>
                <c:pt idx="0">
                  <c:v>43.636363636363633</c:v>
                </c:pt>
                <c:pt idx="1">
                  <c:v>55.454545454545453</c:v>
                </c:pt>
                <c:pt idx="2">
                  <c:v>60</c:v>
                </c:pt>
                <c:pt idx="3">
                  <c:v>62.727272727272734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AC2B-4A29-AAB0-6DCD9052E4E1}"/>
            </c:ext>
          </c:extLst>
        </c:ser>
        <c:ser>
          <c:idx val="4"/>
          <c:order val="4"/>
          <c:tx>
            <c:strRef>
              <c:f>SPSS!$M$1292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SPSS!$H$1293:$H$1296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Capacidad para presentar y defender ideas</c:v>
                </c:pt>
                <c:pt idx="3">
                  <c:v>Comunicación escrita</c:v>
                </c:pt>
              </c:strCache>
            </c:strRef>
          </c:cat>
          <c:val>
            <c:numRef>
              <c:f>SPSS!$M$1293:$M$1296</c:f>
              <c:numCache>
                <c:formatCode>###0.0</c:formatCode>
                <c:ptCount val="4"/>
                <c:pt idx="0">
                  <c:v>1.8181818181818181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AC2B-4A29-AAB0-6DCD9052E4E1}"/>
            </c:ext>
          </c:extLst>
        </c:ser>
        <c:ser>
          <c:idx val="5"/>
          <c:order val="5"/>
          <c:tx>
            <c:strRef>
              <c:f>SPSS!$N$1292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SPSS!$H$1293:$H$1296</c:f>
              <c:strCache>
                <c:ptCount val="4"/>
                <c:pt idx="0">
                  <c:v>Dominio del inglés</c:v>
                </c:pt>
                <c:pt idx="1">
                  <c:v>Comunicación oral</c:v>
                </c:pt>
                <c:pt idx="2">
                  <c:v>Capacidad para presentar y defender ideas</c:v>
                </c:pt>
                <c:pt idx="3">
                  <c:v>Comunicación escrita</c:v>
                </c:pt>
              </c:strCache>
            </c:strRef>
          </c:cat>
          <c:val>
            <c:numRef>
              <c:f>SPSS!$N$1293:$N$1296</c:f>
              <c:numCache>
                <c:formatCode>###0.0</c:formatCode>
                <c:ptCount val="4"/>
                <c:pt idx="0">
                  <c:v>0.90909090909090906</c:v>
                </c:pt>
                <c:pt idx="1">
                  <c:v>0.90909090909090906</c:v>
                </c:pt>
                <c:pt idx="2">
                  <c:v>0.90909090909090906</c:v>
                </c:pt>
                <c:pt idx="3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AC2B-4A29-AAB0-6DCD9052E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64256"/>
        <c:axId val="-170060448"/>
      </c:barChart>
      <c:catAx>
        <c:axId val="-170064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0448"/>
        <c:crosses val="autoZero"/>
        <c:auto val="1"/>
        <c:lblAlgn val="ctr"/>
        <c:lblOffset val="100"/>
        <c:noMultiLvlLbl val="0"/>
      </c:catAx>
      <c:valAx>
        <c:axId val="-17006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53747448235636"/>
          <c:y val="0.94341342593476318"/>
          <c:w val="0.69046252551764364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SPSS!$I$1297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768-4ACD-9831-941A9EADB620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768-4ACD-9831-941A9EADB620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68-4ACD-9831-941A9EADB620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68-4ACD-9831-941A9EADB620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68-4ACD-9831-941A9EADB620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68-4ACD-9831-941A9EADB6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SPSS!$H$1298:$H$1303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SPSS!$I$1298:$I$1303</c:f>
              <c:numCache>
                <c:formatCode>###0.0</c:formatCode>
                <c:ptCount val="6"/>
                <c:pt idx="0">
                  <c:v>29.09090909090909</c:v>
                </c:pt>
                <c:pt idx="1">
                  <c:v>7.2727272727272725</c:v>
                </c:pt>
                <c:pt idx="2">
                  <c:v>3.6363636363636362</c:v>
                </c:pt>
                <c:pt idx="3">
                  <c:v>1.8181818181818181</c:v>
                </c:pt>
                <c:pt idx="5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SPSS!$J$1297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768-4ACD-9831-941A9EADB620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768-4ACD-9831-941A9EADB620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768-4ACD-9831-941A9EADB620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768-4ACD-9831-941A9EADB620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68-4ACD-9831-941A9EADB620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68-4ACD-9831-941A9EADB620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768-4ACD-9831-941A9EADB620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68-4ACD-9831-941A9EADB620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768-4ACD-9831-941A9EADB620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768-4ACD-9831-941A9EADB6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SPSS!$H$1298:$H$1303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SPSS!$J$1298:$J$1303</c:f>
              <c:numCache>
                <c:formatCode>###0.0</c:formatCode>
                <c:ptCount val="6"/>
                <c:pt idx="0">
                  <c:v>30</c:v>
                </c:pt>
                <c:pt idx="1">
                  <c:v>18.181818181818183</c:v>
                </c:pt>
                <c:pt idx="2">
                  <c:v>16.363636363636363</c:v>
                </c:pt>
                <c:pt idx="3">
                  <c:v>6.3636363636363633</c:v>
                </c:pt>
                <c:pt idx="4">
                  <c:v>4.5454545454545459</c:v>
                </c:pt>
                <c:pt idx="5">
                  <c:v>2.7272727272727271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768-4ACD-9831-941A9EADB620}"/>
            </c:ext>
          </c:extLst>
        </c:ser>
        <c:ser>
          <c:idx val="2"/>
          <c:order val="2"/>
          <c:tx>
            <c:strRef>
              <c:f>SPSS!$K$1297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SPSS!$H$1298:$H$1303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SPSS!$K$1298:$K$1303</c:f>
              <c:numCache>
                <c:formatCode>###0.0</c:formatCode>
                <c:ptCount val="6"/>
                <c:pt idx="0">
                  <c:v>19.090909090909093</c:v>
                </c:pt>
                <c:pt idx="1">
                  <c:v>29.09090909090909</c:v>
                </c:pt>
                <c:pt idx="2">
                  <c:v>29.09090909090909</c:v>
                </c:pt>
                <c:pt idx="3">
                  <c:v>31.818181818181817</c:v>
                </c:pt>
                <c:pt idx="4">
                  <c:v>30.909090909090907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768-4ACD-9831-941A9EADB620}"/>
            </c:ext>
          </c:extLst>
        </c:ser>
        <c:ser>
          <c:idx val="3"/>
          <c:order val="3"/>
          <c:tx>
            <c:strRef>
              <c:f>SPSS!$L$1297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E768-4ACD-9831-941A9EADB620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E768-4ACD-9831-941A9EADB620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E768-4ACD-9831-941A9EADB620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E768-4ACD-9831-941A9EADB620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E768-4ACD-9831-941A9EADB620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E768-4ACD-9831-941A9EADB620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768-4ACD-9831-941A9EADB620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768-4ACD-9831-941A9EADB620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768-4ACD-9831-941A9EADB620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768-4ACD-9831-941A9EADB620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768-4ACD-9831-941A9EADB620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768-4ACD-9831-941A9EADB6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SPSS!$H$1298:$H$1303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SPSS!$L$1298:$L$1303</c:f>
              <c:numCache>
                <c:formatCode>###0.0</c:formatCode>
                <c:ptCount val="6"/>
                <c:pt idx="0">
                  <c:v>20</c:v>
                </c:pt>
                <c:pt idx="1">
                  <c:v>41.818181818181813</c:v>
                </c:pt>
                <c:pt idx="2">
                  <c:v>50</c:v>
                </c:pt>
                <c:pt idx="3">
                  <c:v>59.090909090909093</c:v>
                </c:pt>
                <c:pt idx="4">
                  <c:v>64.545454545454547</c:v>
                </c:pt>
                <c:pt idx="5">
                  <c:v>65.454545454545453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E768-4ACD-9831-941A9EADB620}"/>
            </c:ext>
          </c:extLst>
        </c:ser>
        <c:ser>
          <c:idx val="4"/>
          <c:order val="4"/>
          <c:tx>
            <c:strRef>
              <c:f>SPSS!$M$1297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SPSS!$H$1298:$H$1303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SPSS!$M$1298:$M$1303</c:f>
              <c:numCache>
                <c:formatCode>###0.0</c:formatCode>
                <c:ptCount val="6"/>
                <c:pt idx="0">
                  <c:v>1.8181818181818181</c:v>
                </c:pt>
                <c:pt idx="1">
                  <c:v>0.90909090909090906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E768-4ACD-9831-941A9EADB620}"/>
            </c:ext>
          </c:extLst>
        </c:ser>
        <c:ser>
          <c:idx val="5"/>
          <c:order val="5"/>
          <c:tx>
            <c:strRef>
              <c:f>SPSS!$N$1297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SPSS!$H$1298:$H$1303</c:f>
              <c:strCache>
                <c:ptCount val="6"/>
                <c:pt idx="0">
                  <c:v>Vinculación con el sector laboral y social</c:v>
                </c:pt>
                <c:pt idx="1">
                  <c:v>Conducción de proyectos de investigación</c:v>
                </c:pt>
                <c:pt idx="2">
                  <c:v>Difusión de resultados de investigación</c:v>
                </c:pt>
                <c:pt idx="3">
                  <c:v>Desarrollo de investigación original</c:v>
                </c:pt>
                <c:pt idx="4">
                  <c:v>Generación de conocimiento</c:v>
                </c:pt>
                <c:pt idx="5">
                  <c:v>Manejo de la metodología de la investigación</c:v>
                </c:pt>
              </c:strCache>
            </c:strRef>
          </c:cat>
          <c:val>
            <c:numRef>
              <c:f>SPSS!$N$1298:$N$1303</c:f>
              <c:numCache>
                <c:formatCode>###0.0</c:formatCode>
                <c:ptCount val="6"/>
                <c:pt idx="0">
                  <c:v>0</c:v>
                </c:pt>
                <c:pt idx="1">
                  <c:v>2.7272727272727271</c:v>
                </c:pt>
                <c:pt idx="2">
                  <c:v>0.90909090909090906</c:v>
                </c:pt>
                <c:pt idx="3">
                  <c:v>0.90909090909090906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E768-4ACD-9831-941A9EADB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56096"/>
        <c:axId val="-170063168"/>
      </c:barChart>
      <c:catAx>
        <c:axId val="-17005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3168"/>
        <c:crosses val="autoZero"/>
        <c:auto val="1"/>
        <c:lblAlgn val="ctr"/>
        <c:lblOffset val="100"/>
        <c:noMultiLvlLbl val="0"/>
      </c:catAx>
      <c:valAx>
        <c:axId val="-170063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0559930008749"/>
          <c:y val="0.94341342593476318"/>
          <c:w val="0.63675882181393995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SPSS!$I$1304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193-45F1-8DB6-4097D249843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93-45F1-8DB6-4097D249843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93-45F1-8DB6-4097D2498437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93-45F1-8DB6-4097D249843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93-45F1-8DB6-4097D24984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SPSS!$H$1305:$H$1307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SPSS!$I$1305:$I$1307</c:f>
              <c:numCache>
                <c:formatCode>###0.0</c:formatCode>
                <c:ptCount val="3"/>
                <c:pt idx="0">
                  <c:v>18.181818181818183</c:v>
                </c:pt>
                <c:pt idx="1">
                  <c:v>5.4545454545454541</c:v>
                </c:pt>
                <c:pt idx="2">
                  <c:v>4.5454545454545459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SPSS!$J$1304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193-45F1-8DB6-4097D249843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193-45F1-8DB6-4097D249843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193-45F1-8DB6-4097D2498437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93-45F1-8DB6-4097D249843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93-45F1-8DB6-4097D249843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93-45F1-8DB6-4097D249843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93-45F1-8DB6-4097D249843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193-45F1-8DB6-4097D2498437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193-45F1-8DB6-4097D249843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193-45F1-8DB6-4097D2498437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193-45F1-8DB6-4097D2498437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193-45F1-8DB6-4097D24984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SPSS!$H$1305:$H$1307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SPSS!$J$1305:$J$1307</c:f>
              <c:numCache>
                <c:formatCode>###0.0</c:formatCode>
                <c:ptCount val="3"/>
                <c:pt idx="0">
                  <c:v>28.18181818181818</c:v>
                </c:pt>
                <c:pt idx="1">
                  <c:v>11.818181818181818</c:v>
                </c:pt>
                <c:pt idx="2">
                  <c:v>15.454545454545453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193-45F1-8DB6-4097D2498437}"/>
            </c:ext>
          </c:extLst>
        </c:ser>
        <c:ser>
          <c:idx val="2"/>
          <c:order val="2"/>
          <c:tx>
            <c:strRef>
              <c:f>SPSS!$K$1304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SPSS!$H$1305:$H$1307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SPSS!$K$1305:$K$1307</c:f>
              <c:numCache>
                <c:formatCode>###0.0</c:formatCode>
                <c:ptCount val="3"/>
                <c:pt idx="0">
                  <c:v>24.545454545454547</c:v>
                </c:pt>
                <c:pt idx="1">
                  <c:v>26.36363636363636</c:v>
                </c:pt>
                <c:pt idx="2">
                  <c:v>21.818181818181817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193-45F1-8DB6-4097D2498437}"/>
            </c:ext>
          </c:extLst>
        </c:ser>
        <c:ser>
          <c:idx val="3"/>
          <c:order val="3"/>
          <c:tx>
            <c:strRef>
              <c:f>SPSS!$L$1304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9193-45F1-8DB6-4097D249843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9193-45F1-8DB6-4097D249843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9193-45F1-8DB6-4097D2498437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193-45F1-8DB6-4097D249843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193-45F1-8DB6-4097D249843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193-45F1-8DB6-4097D249843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193-45F1-8DB6-4097D249843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193-45F1-8DB6-4097D2498437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193-45F1-8DB6-4097D249843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193-45F1-8DB6-4097D2498437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193-45F1-8DB6-4097D2498437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193-45F1-8DB6-4097D24984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SPSS!$H$1305:$H$1307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SPSS!$L$1305:$L$1307</c:f>
              <c:numCache>
                <c:formatCode>###0.0</c:formatCode>
                <c:ptCount val="3"/>
                <c:pt idx="0">
                  <c:v>25.454545454545453</c:v>
                </c:pt>
                <c:pt idx="1">
                  <c:v>54.54545454545454</c:v>
                </c:pt>
                <c:pt idx="2">
                  <c:v>58.18181818181818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9193-45F1-8DB6-4097D2498437}"/>
            </c:ext>
          </c:extLst>
        </c:ser>
        <c:ser>
          <c:idx val="4"/>
          <c:order val="4"/>
          <c:tx>
            <c:strRef>
              <c:f>SPSS!$M$1304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SPSS!$H$1305:$H$1307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SPSS!$M$1305:$M$1307</c:f>
              <c:numCache>
                <c:formatCode>###0.0</c:formatCode>
                <c:ptCount val="3"/>
                <c:pt idx="0">
                  <c:v>3.6363636363636362</c:v>
                </c:pt>
                <c:pt idx="1">
                  <c:v>0.90909090909090906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193-45F1-8DB6-4097D2498437}"/>
            </c:ext>
          </c:extLst>
        </c:ser>
        <c:ser>
          <c:idx val="5"/>
          <c:order val="5"/>
          <c:tx>
            <c:strRef>
              <c:f>SPSS!$N$1304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SPSS!$H$1305:$H$1307</c:f>
              <c:strCache>
                <c:ptCount val="3"/>
                <c:pt idx="0">
                  <c:v>Habilidad docente</c:v>
                </c:pt>
                <c:pt idx="1">
                  <c:v>Habilidad para trabajar en grupos multidisciplinarios</c:v>
                </c:pt>
                <c:pt idx="2">
                  <c:v>Trabajo en equipo</c:v>
                </c:pt>
              </c:strCache>
            </c:strRef>
          </c:cat>
          <c:val>
            <c:numRef>
              <c:f>SPSS!$N$1305:$N$1307</c:f>
              <c:numCache>
                <c:formatCode>###0.0</c:formatCode>
                <c:ptCount val="3"/>
                <c:pt idx="0">
                  <c:v>0</c:v>
                </c:pt>
                <c:pt idx="1">
                  <c:v>0.90909090909090906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9193-45F1-8DB6-4097D2498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60992"/>
        <c:axId val="-170052288"/>
      </c:barChart>
      <c:catAx>
        <c:axId val="-170060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2288"/>
        <c:crosses val="autoZero"/>
        <c:auto val="1"/>
        <c:lblAlgn val="ctr"/>
        <c:lblOffset val="100"/>
        <c:noMultiLvlLbl val="0"/>
      </c:catAx>
      <c:valAx>
        <c:axId val="-170052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435228929717118"/>
          <c:y val="0.94093970869349941"/>
          <c:w val="0.59046252551764367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SPSS!$I$1308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5D6-45AA-9BA0-AEF9DB53C4D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D6-45AA-9BA0-AEF9DB53C4D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5D6-45AA-9BA0-AEF9DB53C4D7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5D6-45AA-9BA0-AEF9DB53C4D7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5D6-45AA-9BA0-AEF9DB53C4D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D6-45AA-9BA0-AEF9DB53C4D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D6-45AA-9BA0-AEF9DB53C4D7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D6-45AA-9BA0-AEF9DB53C4D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D6-45AA-9BA0-AEF9DB53C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SPSS!$H$1309:$H$1313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Manejo de software especializado</c:v>
                </c:pt>
                <c:pt idx="3">
                  <c:v>Administración del tiempo</c:v>
                </c:pt>
                <c:pt idx="4">
                  <c:v>Iniciativa</c:v>
                </c:pt>
              </c:strCache>
            </c:strRef>
          </c:cat>
          <c:val>
            <c:numRef>
              <c:f>SPSS!$I$1309:$I$1313</c:f>
              <c:numCache>
                <c:formatCode>###0.0</c:formatCode>
                <c:ptCount val="5"/>
                <c:pt idx="0">
                  <c:v>36.363636363636367</c:v>
                </c:pt>
                <c:pt idx="1">
                  <c:v>10</c:v>
                </c:pt>
                <c:pt idx="2">
                  <c:v>13.636363636363635</c:v>
                </c:pt>
                <c:pt idx="3">
                  <c:v>10</c:v>
                </c:pt>
                <c:pt idx="4">
                  <c:v>5.4545454545454541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SPSS!$J$1308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5D6-45AA-9BA0-AEF9DB53C4D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C5D6-45AA-9BA0-AEF9DB53C4D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5D6-45AA-9BA0-AEF9DB53C4D7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C5D6-45AA-9BA0-AEF9DB53C4D7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5D6-45AA-9BA0-AEF9DB53C4D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5D6-45AA-9BA0-AEF9DB53C4D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5D6-45AA-9BA0-AEF9DB53C4D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5D6-45AA-9BA0-AEF9DB53C4D7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5D6-45AA-9BA0-AEF9DB53C4D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5D6-45AA-9BA0-AEF9DB53C4D7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5D6-45AA-9BA0-AEF9DB53C4D7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5D6-45AA-9BA0-AEF9DB53C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SPSS!$H$1309:$H$1313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Manejo de software especializado</c:v>
                </c:pt>
                <c:pt idx="3">
                  <c:v>Administración del tiempo</c:v>
                </c:pt>
                <c:pt idx="4">
                  <c:v>Iniciativa</c:v>
                </c:pt>
              </c:strCache>
            </c:strRef>
          </c:cat>
          <c:val>
            <c:numRef>
              <c:f>SPSS!$J$1309:$J$1313</c:f>
              <c:numCache>
                <c:formatCode>###0.0</c:formatCode>
                <c:ptCount val="5"/>
                <c:pt idx="0">
                  <c:v>30</c:v>
                </c:pt>
                <c:pt idx="1">
                  <c:v>19.090909090909093</c:v>
                </c:pt>
                <c:pt idx="2">
                  <c:v>16.363636363636363</c:v>
                </c:pt>
                <c:pt idx="3">
                  <c:v>21.818181818181817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5D6-45AA-9BA0-AEF9DB53C4D7}"/>
            </c:ext>
          </c:extLst>
        </c:ser>
        <c:ser>
          <c:idx val="2"/>
          <c:order val="2"/>
          <c:tx>
            <c:strRef>
              <c:f>SPSS!$K$1308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SPSS!$H$1309:$H$1313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Manejo de software especializado</c:v>
                </c:pt>
                <c:pt idx="3">
                  <c:v>Administración del tiempo</c:v>
                </c:pt>
                <c:pt idx="4">
                  <c:v>Iniciativa</c:v>
                </c:pt>
              </c:strCache>
            </c:strRef>
          </c:cat>
          <c:val>
            <c:numRef>
              <c:f>SPSS!$K$1309:$K$1313</c:f>
              <c:numCache>
                <c:formatCode>###0.0</c:formatCode>
                <c:ptCount val="5"/>
                <c:pt idx="0">
                  <c:v>13.636363636363635</c:v>
                </c:pt>
                <c:pt idx="1">
                  <c:v>39.090909090909093</c:v>
                </c:pt>
                <c:pt idx="2">
                  <c:v>37.272727272727273</c:v>
                </c:pt>
                <c:pt idx="3">
                  <c:v>31.818181818181817</c:v>
                </c:pt>
                <c:pt idx="4">
                  <c:v>27.27272727272727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5D6-45AA-9BA0-AEF9DB53C4D7}"/>
            </c:ext>
          </c:extLst>
        </c:ser>
        <c:ser>
          <c:idx val="3"/>
          <c:order val="3"/>
          <c:tx>
            <c:strRef>
              <c:f>SPSS!$L$1308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C5D6-45AA-9BA0-AEF9DB53C4D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C5D6-45AA-9BA0-AEF9DB53C4D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C5D6-45AA-9BA0-AEF9DB53C4D7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C5D6-45AA-9BA0-AEF9DB53C4D7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C5D6-45AA-9BA0-AEF9DB53C4D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5D6-45AA-9BA0-AEF9DB53C4D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5D6-45AA-9BA0-AEF9DB53C4D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5D6-45AA-9BA0-AEF9DB53C4D7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5D6-45AA-9BA0-AEF9DB53C4D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5D6-45AA-9BA0-AEF9DB53C4D7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5D6-45AA-9BA0-AEF9DB53C4D7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C5D6-45AA-9BA0-AEF9DB53C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SPSS!$H$1309:$H$1313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Manejo de software especializado</c:v>
                </c:pt>
                <c:pt idx="3">
                  <c:v>Administración del tiempo</c:v>
                </c:pt>
                <c:pt idx="4">
                  <c:v>Iniciativa</c:v>
                </c:pt>
              </c:strCache>
            </c:strRef>
          </c:cat>
          <c:val>
            <c:numRef>
              <c:f>SPSS!$L$1309:$L$1313</c:f>
              <c:numCache>
                <c:formatCode>###0.0</c:formatCode>
                <c:ptCount val="5"/>
                <c:pt idx="0">
                  <c:v>10</c:v>
                </c:pt>
                <c:pt idx="1">
                  <c:v>30</c:v>
                </c:pt>
                <c:pt idx="2">
                  <c:v>30.909090909090907</c:v>
                </c:pt>
                <c:pt idx="3">
                  <c:v>35.454545454545453</c:v>
                </c:pt>
                <c:pt idx="4">
                  <c:v>55.454545454545453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C5D6-45AA-9BA0-AEF9DB53C4D7}"/>
            </c:ext>
          </c:extLst>
        </c:ser>
        <c:ser>
          <c:idx val="4"/>
          <c:order val="4"/>
          <c:tx>
            <c:strRef>
              <c:f>SPSS!$M$1308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4-C5D6-45AA-9BA0-AEF9DB53C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SPSS!$H$1309:$H$1313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Manejo de software especializado</c:v>
                </c:pt>
                <c:pt idx="3">
                  <c:v>Administración del tiempo</c:v>
                </c:pt>
                <c:pt idx="4">
                  <c:v>Iniciativa</c:v>
                </c:pt>
              </c:strCache>
            </c:strRef>
          </c:cat>
          <c:val>
            <c:numRef>
              <c:f>SPSS!$M$1309:$M$1313</c:f>
              <c:numCache>
                <c:formatCode>###0.0</c:formatCode>
                <c:ptCount val="5"/>
                <c:pt idx="0">
                  <c:v>10</c:v>
                </c:pt>
                <c:pt idx="1">
                  <c:v>0.90909090909090906</c:v>
                </c:pt>
                <c:pt idx="2">
                  <c:v>1.8181818181818181</c:v>
                </c:pt>
                <c:pt idx="3">
                  <c:v>0.90909090909090906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C5D6-45AA-9BA0-AEF9DB53C4D7}"/>
            </c:ext>
          </c:extLst>
        </c:ser>
        <c:ser>
          <c:idx val="5"/>
          <c:order val="5"/>
          <c:tx>
            <c:strRef>
              <c:f>SPSS!$N$1308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SPSS!$H$1309:$H$1313</c:f>
              <c:strCache>
                <c:ptCount val="5"/>
                <c:pt idx="0">
                  <c:v>Habilidades empresariales</c:v>
                </c:pt>
                <c:pt idx="1">
                  <c:v>Capacidad para emprender proyectos</c:v>
                </c:pt>
                <c:pt idx="2">
                  <c:v>Manejo de software especializado</c:v>
                </c:pt>
                <c:pt idx="3">
                  <c:v>Administración del tiempo</c:v>
                </c:pt>
                <c:pt idx="4">
                  <c:v>Iniciativa</c:v>
                </c:pt>
              </c:strCache>
            </c:strRef>
          </c:cat>
          <c:val>
            <c:numRef>
              <c:f>SPSS!$N$1309:$N$1313</c:f>
              <c:numCache>
                <c:formatCode>###0.0</c:formatCode>
                <c:ptCount val="5"/>
                <c:pt idx="0">
                  <c:v>0</c:v>
                </c:pt>
                <c:pt idx="1">
                  <c:v>0.90909090909090906</c:v>
                </c:pt>
                <c:pt idx="2">
                  <c:v>0</c:v>
                </c:pt>
                <c:pt idx="3">
                  <c:v>0</c:v>
                </c:pt>
                <c:pt idx="4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C5D6-45AA-9BA0-AEF9DB53C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63712"/>
        <c:axId val="-170057184"/>
      </c:barChart>
      <c:catAx>
        <c:axId val="-17006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7184"/>
        <c:crosses val="autoZero"/>
        <c:auto val="1"/>
        <c:lblAlgn val="ctr"/>
        <c:lblOffset val="100"/>
        <c:noMultiLvlLbl val="0"/>
      </c:catAx>
      <c:valAx>
        <c:axId val="-170057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250043744531932"/>
          <c:y val="0.94093970869349941"/>
          <c:w val="0.69231437736949553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SPSS!$I$1314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4E-4B38-BD24-8DD9E47DF414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4E-4B38-BD24-8DD9E47DF414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4E-4B38-BD24-8DD9E47DF414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4E-4B38-BD24-8DD9E47DF4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SPSS!$H$1315:$H$1318</c:f>
              <c:strCache>
                <c:ptCount val="4"/>
                <c:pt idx="0">
                  <c:v>Compromiso con las necesidades del país</c:v>
                </c:pt>
                <c:pt idx="1">
                  <c:v>Responsabilidad profesional</c:v>
                </c:pt>
                <c:pt idx="2">
                  <c:v>Ética profesional</c:v>
                </c:pt>
                <c:pt idx="3">
                  <c:v>Honestidad</c:v>
                </c:pt>
              </c:strCache>
            </c:strRef>
          </c:cat>
          <c:val>
            <c:numRef>
              <c:f>SPSS!$I$1315:$I$1318</c:f>
              <c:numCache>
                <c:formatCode>###0.0</c:formatCode>
                <c:ptCount val="4"/>
                <c:pt idx="0">
                  <c:v>4.5454545454545459</c:v>
                </c:pt>
                <c:pt idx="1">
                  <c:v>1.8181818181818181</c:v>
                </c:pt>
                <c:pt idx="2">
                  <c:v>1.8181818181818181</c:v>
                </c:pt>
                <c:pt idx="3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SPSS!$J$1314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74E-4B38-BD24-8DD9E47DF41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4E-4B38-BD24-8DD9E47DF41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4E-4B38-BD24-8DD9E47DF414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4E-4B38-BD24-8DD9E47DF414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4E-4B38-BD24-8DD9E47DF414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4E-4B38-BD24-8DD9E47DF414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4E-4B38-BD24-8DD9E47DF414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74E-4B38-BD24-8DD9E47DF414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74E-4B38-BD24-8DD9E47DF4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SPSS!$H$1315:$H$1318</c:f>
              <c:strCache>
                <c:ptCount val="4"/>
                <c:pt idx="0">
                  <c:v>Compromiso con las necesidades del país</c:v>
                </c:pt>
                <c:pt idx="1">
                  <c:v>Responsabilidad profesional</c:v>
                </c:pt>
                <c:pt idx="2">
                  <c:v>Ética profesional</c:v>
                </c:pt>
                <c:pt idx="3">
                  <c:v>Honestidad</c:v>
                </c:pt>
              </c:strCache>
            </c:strRef>
          </c:cat>
          <c:val>
            <c:numRef>
              <c:f>SPSS!$J$1315:$J$1318</c:f>
              <c:numCache>
                <c:formatCode>###0.0</c:formatCode>
                <c:ptCount val="4"/>
                <c:pt idx="0">
                  <c:v>10.909090909090908</c:v>
                </c:pt>
                <c:pt idx="1">
                  <c:v>3.6363636363636362</c:v>
                </c:pt>
                <c:pt idx="2">
                  <c:v>0.90909090909090906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74E-4B38-BD24-8DD9E47DF414}"/>
            </c:ext>
          </c:extLst>
        </c:ser>
        <c:ser>
          <c:idx val="2"/>
          <c:order val="2"/>
          <c:tx>
            <c:strRef>
              <c:f>SPSS!$K$1314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SPSS!$H$1315:$H$1318</c:f>
              <c:strCache>
                <c:ptCount val="4"/>
                <c:pt idx="0">
                  <c:v>Compromiso con las necesidades del país</c:v>
                </c:pt>
                <c:pt idx="1">
                  <c:v>Responsabilidad profesional</c:v>
                </c:pt>
                <c:pt idx="2">
                  <c:v>Ética profesional</c:v>
                </c:pt>
                <c:pt idx="3">
                  <c:v>Honestidad</c:v>
                </c:pt>
              </c:strCache>
            </c:strRef>
          </c:cat>
          <c:val>
            <c:numRef>
              <c:f>SPSS!$K$1315:$K$1318</c:f>
              <c:numCache>
                <c:formatCode>###0.0</c:formatCode>
                <c:ptCount val="4"/>
                <c:pt idx="0">
                  <c:v>29.09090909090909</c:v>
                </c:pt>
                <c:pt idx="1">
                  <c:v>14.545454545454545</c:v>
                </c:pt>
                <c:pt idx="2">
                  <c:v>10</c:v>
                </c:pt>
                <c:pt idx="3">
                  <c:v>10.909090909090908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74E-4B38-BD24-8DD9E47DF414}"/>
            </c:ext>
          </c:extLst>
        </c:ser>
        <c:ser>
          <c:idx val="3"/>
          <c:order val="3"/>
          <c:tx>
            <c:strRef>
              <c:f>SPSS!$L$1314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74E-4B38-BD24-8DD9E47DF414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874E-4B38-BD24-8DD9E47DF414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874E-4B38-BD24-8DD9E47DF414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874E-4B38-BD24-8DD9E47DF41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74E-4B38-BD24-8DD9E47DF41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74E-4B38-BD24-8DD9E47DF414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74E-4B38-BD24-8DD9E47DF414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74E-4B38-BD24-8DD9E47DF414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74E-4B38-BD24-8DD9E47DF414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74E-4B38-BD24-8DD9E47DF414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74E-4B38-BD24-8DD9E47DF414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74E-4B38-BD24-8DD9E47DF4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SPSS!$H$1315:$H$1318</c:f>
              <c:strCache>
                <c:ptCount val="4"/>
                <c:pt idx="0">
                  <c:v>Compromiso con las necesidades del país</c:v>
                </c:pt>
                <c:pt idx="1">
                  <c:v>Responsabilidad profesional</c:v>
                </c:pt>
                <c:pt idx="2">
                  <c:v>Ética profesional</c:v>
                </c:pt>
                <c:pt idx="3">
                  <c:v>Honestidad</c:v>
                </c:pt>
              </c:strCache>
            </c:strRef>
          </c:cat>
          <c:val>
            <c:numRef>
              <c:f>SPSS!$L$1315:$L$1318</c:f>
              <c:numCache>
                <c:formatCode>###0.0</c:formatCode>
                <c:ptCount val="4"/>
                <c:pt idx="0">
                  <c:v>54.54545454545454</c:v>
                </c:pt>
                <c:pt idx="1">
                  <c:v>80</c:v>
                </c:pt>
                <c:pt idx="2">
                  <c:v>87.272727272727266</c:v>
                </c:pt>
                <c:pt idx="3">
                  <c:v>87.272727272727266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874E-4B38-BD24-8DD9E47DF414}"/>
            </c:ext>
          </c:extLst>
        </c:ser>
        <c:ser>
          <c:idx val="4"/>
          <c:order val="4"/>
          <c:tx>
            <c:strRef>
              <c:f>SPSS!$M$1314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cat>
            <c:strRef>
              <c:f>SPSS!$H$1315:$H$1318</c:f>
              <c:strCache>
                <c:ptCount val="4"/>
                <c:pt idx="0">
                  <c:v>Compromiso con las necesidades del país</c:v>
                </c:pt>
                <c:pt idx="1">
                  <c:v>Responsabilidad profesional</c:v>
                </c:pt>
                <c:pt idx="2">
                  <c:v>Ética profesional</c:v>
                </c:pt>
                <c:pt idx="3">
                  <c:v>Honestidad</c:v>
                </c:pt>
              </c:strCache>
            </c:strRef>
          </c:cat>
          <c:val>
            <c:numRef>
              <c:f>SPSS!$M$1315:$M$1318</c:f>
              <c:numCache>
                <c:formatCode>####.0</c:formatCode>
                <c:ptCount val="4"/>
                <c:pt idx="0" formatCode="###0.0">
                  <c:v>0.90909090909090906</c:v>
                </c:pt>
                <c:pt idx="1">
                  <c:v>0</c:v>
                </c:pt>
                <c:pt idx="2" formatCode="###0.0">
                  <c:v>0</c:v>
                </c:pt>
                <c:pt idx="3" formatCode="###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874E-4B38-BD24-8DD9E47DF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51200"/>
        <c:axId val="-170066432"/>
      </c:barChart>
      <c:catAx>
        <c:axId val="-1700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6432"/>
        <c:crosses val="autoZero"/>
        <c:auto val="1"/>
        <c:lblAlgn val="ctr"/>
        <c:lblOffset val="100"/>
        <c:noMultiLvlLbl val="0"/>
      </c:catAx>
      <c:valAx>
        <c:axId val="-170066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72265966754158"/>
          <c:y val="0.94093970869349941"/>
          <c:w val="0.67009215514727327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SPSS!$I$1372</c:f>
              <c:strCache>
                <c:ptCount val="1"/>
                <c:pt idx="0">
                  <c:v>Muy insatisfecho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C9-4BCC-951F-86072D809173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C9-4BCC-951F-86072D809173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C9-4BCC-951F-86072D809173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C9-4BCC-951F-86072D809173}"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DC9-4BCC-951F-86072D809173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C9-4BCC-951F-86072D809173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C9-4BCC-951F-86072D809173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C9-4BCC-951F-86072D809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SPSS!$H$1373:$H$1379</c:f>
              <c:strCache>
                <c:ptCount val="7"/>
                <c:pt idx="0">
                  <c:v>Red Inalámbrica Universitaria (RIU)</c:v>
                </c:pt>
                <c:pt idx="1">
                  <c:v>Conexión alámbrica</c:v>
                </c:pt>
                <c:pt idx="2">
                  <c:v>Equipamiento</c:v>
                </c:pt>
                <c:pt idx="3">
                  <c:v>Mobiliario</c:v>
                </c:pt>
                <c:pt idx="4">
                  <c:v>Tamaño</c:v>
                </c:pt>
                <c:pt idx="5">
                  <c:v>Iluminación</c:v>
                </c:pt>
                <c:pt idx="6">
                  <c:v>Ventilación</c:v>
                </c:pt>
              </c:strCache>
            </c:strRef>
          </c:cat>
          <c:val>
            <c:numRef>
              <c:f>SPSS!$I$1373:$I$1379</c:f>
              <c:numCache>
                <c:formatCode>###0.0</c:formatCode>
                <c:ptCount val="7"/>
                <c:pt idx="0">
                  <c:v>30</c:v>
                </c:pt>
                <c:pt idx="1">
                  <c:v>18.181818181818183</c:v>
                </c:pt>
                <c:pt idx="2">
                  <c:v>5.4545454545454541</c:v>
                </c:pt>
                <c:pt idx="3">
                  <c:v>4.5454545454545459</c:v>
                </c:pt>
                <c:pt idx="4">
                  <c:v>2.7272727272727271</c:v>
                </c:pt>
                <c:pt idx="5">
                  <c:v>1.8181818181818181</c:v>
                </c:pt>
                <c:pt idx="6">
                  <c:v>7.2727272727272725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SPSS!$J$1372</c:f>
              <c:strCache>
                <c:ptCount val="1"/>
                <c:pt idx="0">
                  <c:v>Insatisfecho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DC9-4BCC-951F-86072D809173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DC9-4BCC-951F-86072D809173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DC9-4BCC-951F-86072D809173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DC9-4BCC-951F-86072D809173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DC9-4BCC-951F-86072D809173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DC9-4BCC-951F-86072D809173}"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2DC9-4BCC-951F-86072D809173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DC9-4BCC-951F-86072D809173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DC9-4BCC-951F-86072D809173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DC9-4BCC-951F-86072D809173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DC9-4BCC-951F-86072D809173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DC9-4BCC-951F-86072D809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SPSS!$H$1373:$H$1379</c:f>
              <c:strCache>
                <c:ptCount val="7"/>
                <c:pt idx="0">
                  <c:v>Red Inalámbrica Universitaria (RIU)</c:v>
                </c:pt>
                <c:pt idx="1">
                  <c:v>Conexión alámbrica</c:v>
                </c:pt>
                <c:pt idx="2">
                  <c:v>Equipamiento</c:v>
                </c:pt>
                <c:pt idx="3">
                  <c:v>Mobiliario</c:v>
                </c:pt>
                <c:pt idx="4">
                  <c:v>Tamaño</c:v>
                </c:pt>
                <c:pt idx="5">
                  <c:v>Iluminación</c:v>
                </c:pt>
                <c:pt idx="6">
                  <c:v>Ventilación</c:v>
                </c:pt>
              </c:strCache>
            </c:strRef>
          </c:cat>
          <c:val>
            <c:numRef>
              <c:f>SPSS!$J$1373:$J$1379</c:f>
              <c:numCache>
                <c:formatCode>###0.0</c:formatCode>
                <c:ptCount val="7"/>
                <c:pt idx="0">
                  <c:v>34.545454545454547</c:v>
                </c:pt>
                <c:pt idx="1">
                  <c:v>20</c:v>
                </c:pt>
                <c:pt idx="2">
                  <c:v>18.181818181818183</c:v>
                </c:pt>
                <c:pt idx="3">
                  <c:v>11.818181818181818</c:v>
                </c:pt>
                <c:pt idx="4">
                  <c:v>15.454545454545453</c:v>
                </c:pt>
                <c:pt idx="5">
                  <c:v>7.2727272727272725</c:v>
                </c:pt>
                <c:pt idx="6">
                  <c:v>17.272727272727273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DC9-4BCC-951F-86072D809173}"/>
            </c:ext>
          </c:extLst>
        </c:ser>
        <c:ser>
          <c:idx val="2"/>
          <c:order val="2"/>
          <c:tx>
            <c:strRef>
              <c:f>SPSS!$K$1372</c:f>
              <c:strCache>
                <c:ptCount val="1"/>
                <c:pt idx="0">
                  <c:v>Satisfecho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SPSS!$H$1373:$H$1379</c:f>
              <c:strCache>
                <c:ptCount val="7"/>
                <c:pt idx="0">
                  <c:v>Red Inalámbrica Universitaria (RIU)</c:v>
                </c:pt>
                <c:pt idx="1">
                  <c:v>Conexión alámbrica</c:v>
                </c:pt>
                <c:pt idx="2">
                  <c:v>Equipamiento</c:v>
                </c:pt>
                <c:pt idx="3">
                  <c:v>Mobiliario</c:v>
                </c:pt>
                <c:pt idx="4">
                  <c:v>Tamaño</c:v>
                </c:pt>
                <c:pt idx="5">
                  <c:v>Iluminación</c:v>
                </c:pt>
                <c:pt idx="6">
                  <c:v>Ventilación</c:v>
                </c:pt>
              </c:strCache>
            </c:strRef>
          </c:cat>
          <c:val>
            <c:numRef>
              <c:f>SPSS!$K$1373:$K$1379</c:f>
              <c:numCache>
                <c:formatCode>###0.0</c:formatCode>
                <c:ptCount val="7"/>
                <c:pt idx="0">
                  <c:v>24.545454545454547</c:v>
                </c:pt>
                <c:pt idx="1">
                  <c:v>36.363636363636367</c:v>
                </c:pt>
                <c:pt idx="2">
                  <c:v>47.272727272727273</c:v>
                </c:pt>
                <c:pt idx="3">
                  <c:v>53.63636363636364</c:v>
                </c:pt>
                <c:pt idx="4">
                  <c:v>50</c:v>
                </c:pt>
                <c:pt idx="5">
                  <c:v>58.18181818181818</c:v>
                </c:pt>
                <c:pt idx="6">
                  <c:v>42.727272727272727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DC9-4BCC-951F-86072D809173}"/>
            </c:ext>
          </c:extLst>
        </c:ser>
        <c:ser>
          <c:idx val="3"/>
          <c:order val="3"/>
          <c:tx>
            <c:strRef>
              <c:f>SPSS!$L$1372</c:f>
              <c:strCache>
                <c:ptCount val="1"/>
                <c:pt idx="0">
                  <c:v>Muy satisfecho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2DC9-4BCC-951F-86072D809173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2DC9-4BCC-951F-86072D809173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2DC9-4BCC-951F-86072D809173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2DC9-4BCC-951F-86072D809173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2DC9-4BCC-951F-86072D809173}"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2DC9-4BCC-951F-86072D809173}"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2DC9-4BCC-951F-86072D809173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DC9-4BCC-951F-86072D809173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DC9-4BCC-951F-86072D809173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DC9-4BCC-951F-86072D809173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DC9-4BCC-951F-86072D809173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DC9-4BCC-951F-86072D809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SPSS!$H$1373:$H$1379</c:f>
              <c:strCache>
                <c:ptCount val="7"/>
                <c:pt idx="0">
                  <c:v>Red Inalámbrica Universitaria (RIU)</c:v>
                </c:pt>
                <c:pt idx="1">
                  <c:v>Conexión alámbrica</c:v>
                </c:pt>
                <c:pt idx="2">
                  <c:v>Equipamiento</c:v>
                </c:pt>
                <c:pt idx="3">
                  <c:v>Mobiliario</c:v>
                </c:pt>
                <c:pt idx="4">
                  <c:v>Tamaño</c:v>
                </c:pt>
                <c:pt idx="5">
                  <c:v>Iluminación</c:v>
                </c:pt>
                <c:pt idx="6">
                  <c:v>Ventilación</c:v>
                </c:pt>
              </c:strCache>
            </c:strRef>
          </c:cat>
          <c:val>
            <c:numRef>
              <c:f>SPSS!$L$1373:$L$1379</c:f>
              <c:numCache>
                <c:formatCode>###0.0</c:formatCode>
                <c:ptCount val="7"/>
                <c:pt idx="0">
                  <c:v>10.909090909090908</c:v>
                </c:pt>
                <c:pt idx="1">
                  <c:v>12.727272727272727</c:v>
                </c:pt>
                <c:pt idx="2">
                  <c:v>28.18181818181818</c:v>
                </c:pt>
                <c:pt idx="3">
                  <c:v>30</c:v>
                </c:pt>
                <c:pt idx="4">
                  <c:v>31.818181818181817</c:v>
                </c:pt>
                <c:pt idx="5">
                  <c:v>31.818181818181817</c:v>
                </c:pt>
                <c:pt idx="6">
                  <c:v>32.727272727272727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2DC9-4BCC-951F-86072D809173}"/>
            </c:ext>
          </c:extLst>
        </c:ser>
        <c:ser>
          <c:idx val="4"/>
          <c:order val="4"/>
          <c:tx>
            <c:strRef>
              <c:f>SPSS!$M$1372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DC9-4BCC-951F-86072D80917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DC9-4BCC-951F-86072D80917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DC9-4BCC-951F-86072D80917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2DC9-4BCC-951F-86072D80917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2DC9-4BCC-951F-86072D80917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DC9-4BCC-951F-86072D809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SPSS!$H$1373:$H$1379</c:f>
              <c:strCache>
                <c:ptCount val="7"/>
                <c:pt idx="0">
                  <c:v>Red Inalámbrica Universitaria (RIU)</c:v>
                </c:pt>
                <c:pt idx="1">
                  <c:v>Conexión alámbrica</c:v>
                </c:pt>
                <c:pt idx="2">
                  <c:v>Equipamiento</c:v>
                </c:pt>
                <c:pt idx="3">
                  <c:v>Mobiliario</c:v>
                </c:pt>
                <c:pt idx="4">
                  <c:v>Tamaño</c:v>
                </c:pt>
                <c:pt idx="5">
                  <c:v>Iluminación</c:v>
                </c:pt>
                <c:pt idx="6">
                  <c:v>Ventilación</c:v>
                </c:pt>
              </c:strCache>
            </c:strRef>
          </c:cat>
          <c:val>
            <c:numRef>
              <c:f>SPSS!$M$1373:$M$1379</c:f>
              <c:numCache>
                <c:formatCode>###0.0</c:formatCode>
                <c:ptCount val="7"/>
                <c:pt idx="0">
                  <c:v>0</c:v>
                </c:pt>
                <c:pt idx="1">
                  <c:v>12.727272727272727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2DC9-4BCC-951F-86072D809173}"/>
            </c:ext>
          </c:extLst>
        </c:ser>
        <c:ser>
          <c:idx val="5"/>
          <c:order val="5"/>
          <c:tx>
            <c:strRef>
              <c:f>SPSS!$N$1372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SPSS!$H$1373:$H$1379</c:f>
              <c:strCache>
                <c:ptCount val="7"/>
                <c:pt idx="0">
                  <c:v>Red Inalámbrica Universitaria (RIU)</c:v>
                </c:pt>
                <c:pt idx="1">
                  <c:v>Conexión alámbrica</c:v>
                </c:pt>
                <c:pt idx="2">
                  <c:v>Equipamiento</c:v>
                </c:pt>
                <c:pt idx="3">
                  <c:v>Mobiliario</c:v>
                </c:pt>
                <c:pt idx="4">
                  <c:v>Tamaño</c:v>
                </c:pt>
                <c:pt idx="5">
                  <c:v>Iluminación</c:v>
                </c:pt>
                <c:pt idx="6">
                  <c:v>Ventilación</c:v>
                </c:pt>
              </c:strCache>
            </c:strRef>
          </c:cat>
          <c:val>
            <c:numRef>
              <c:f>SPSS!$N$1373:$N$1379</c:f>
              <c:numCache>
                <c:formatCode>###0.0</c:formatCode>
                <c:ptCount val="7"/>
                <c:pt idx="0">
                  <c:v>0</c:v>
                </c:pt>
                <c:pt idx="1">
                  <c:v>0</c:v>
                </c:pt>
                <c:pt idx="2" formatCode="####.0">
                  <c:v>0.90909090909090906</c:v>
                </c:pt>
                <c:pt idx="3">
                  <c:v>0</c:v>
                </c:pt>
                <c:pt idx="4">
                  <c:v>0</c:v>
                </c:pt>
                <c:pt idx="5" formatCode="####.0">
                  <c:v>0.90909090909090906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2DC9-4BCC-951F-86072D809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56640"/>
        <c:axId val="-170055552"/>
      </c:barChart>
      <c:catAx>
        <c:axId val="-170056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5552"/>
        <c:crosses val="autoZero"/>
        <c:auto val="1"/>
        <c:lblAlgn val="ctr"/>
        <c:lblOffset val="100"/>
        <c:noMultiLvlLbl val="0"/>
      </c:catAx>
      <c:valAx>
        <c:axId val="-170055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027821522309712"/>
          <c:y val="0.94093970869349941"/>
          <c:w val="0.71453659959171767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SPSS!$H$94:$H$98</c:f>
              <c:strCache>
                <c:ptCount val="5"/>
                <c:pt idx="0">
                  <c:v>Exploración, Aguas Subterráneas, Modelación y Percepción Remota</c:v>
                </c:pt>
                <c:pt idx="1">
                  <c:v>Geofísica de la Tierra Sólida</c:v>
                </c:pt>
                <c:pt idx="2">
                  <c:v>Ciencias Ambientales y Riesgos</c:v>
                </c:pt>
                <c:pt idx="3">
                  <c:v>Ciencias Atmosféricas, Espaciales y Planetarias</c:v>
                </c:pt>
                <c:pt idx="4">
                  <c:v>Geología</c:v>
                </c:pt>
              </c:strCache>
            </c:strRef>
          </c:cat>
          <c:val>
            <c:numRef>
              <c:f>SPSS!$I$94:$I$98</c:f>
              <c:numCache>
                <c:formatCode>###0.0</c:formatCode>
                <c:ptCount val="5"/>
                <c:pt idx="0">
                  <c:v>10.909090909090908</c:v>
                </c:pt>
                <c:pt idx="1">
                  <c:v>14.545454545454545</c:v>
                </c:pt>
                <c:pt idx="2">
                  <c:v>17.272727272727273</c:v>
                </c:pt>
                <c:pt idx="3">
                  <c:v>22.727272727272727</c:v>
                </c:pt>
                <c:pt idx="4">
                  <c:v>34.545454545454547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6D-4243-989F-9DB011663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280101520"/>
        <c:axId val="-280102608"/>
      </c:barChart>
      <c:catAx>
        <c:axId val="-280101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102608"/>
        <c:crosses val="autoZero"/>
        <c:auto val="1"/>
        <c:lblAlgn val="ctr"/>
        <c:lblOffset val="100"/>
        <c:noMultiLvlLbl val="0"/>
      </c:catAx>
      <c:valAx>
        <c:axId val="-280102608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10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SPSS!$I$1388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2DF-4A7B-9FA7-92C19C6987DA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2DF-4A7B-9FA7-92C19C6987D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DF-4A7B-9FA7-92C19C6987D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DF-4A7B-9FA7-92C19C6987DA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DF-4A7B-9FA7-92C19C6987DA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DF-4A7B-9FA7-92C19C6987DA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DF-4A7B-9FA7-92C19C6987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SPSS!$H$1389:$H$1391</c:f>
              <c:strCache>
                <c:ptCount val="3"/>
                <c:pt idx="0">
                  <c:v>Para realizar estancias de investigación</c:v>
                </c:pt>
                <c:pt idx="1">
                  <c:v>Para llevar a cabo actividades que le acerquen al ámbito laboral</c:v>
                </c:pt>
                <c:pt idx="2">
                  <c:v>Para que presente su trabajo de investigación en congresos</c:v>
                </c:pt>
              </c:strCache>
            </c:strRef>
          </c:cat>
          <c:val>
            <c:numRef>
              <c:f>SPSS!$I$1389:$I$1391</c:f>
              <c:numCache>
                <c:formatCode>###0.0</c:formatCode>
                <c:ptCount val="3"/>
                <c:pt idx="0">
                  <c:v>15.454545454545453</c:v>
                </c:pt>
                <c:pt idx="1">
                  <c:v>16.363636363636363</c:v>
                </c:pt>
                <c:pt idx="2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SPSS!$J$1388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2DF-4A7B-9FA7-92C19C6987DA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2DF-4A7B-9FA7-92C19C6987DA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2DF-4A7B-9FA7-92C19C6987D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DF-4A7B-9FA7-92C19C6987D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DF-4A7B-9FA7-92C19C6987D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2DF-4A7B-9FA7-92C19C6987DA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2DF-4A7B-9FA7-92C19C6987DA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2DF-4A7B-9FA7-92C19C6987DA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2DF-4A7B-9FA7-92C19C6987DA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2DF-4A7B-9FA7-92C19C6987DA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2DF-4A7B-9FA7-92C19C6987DA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DF-4A7B-9FA7-92C19C6987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SPSS!$H$1389:$H$1391</c:f>
              <c:strCache>
                <c:ptCount val="3"/>
                <c:pt idx="0">
                  <c:v>Para realizar estancias de investigación</c:v>
                </c:pt>
                <c:pt idx="1">
                  <c:v>Para llevar a cabo actividades que le acerquen al ámbito laboral</c:v>
                </c:pt>
                <c:pt idx="2">
                  <c:v>Para que presente su trabajo de investigación en congresos</c:v>
                </c:pt>
              </c:strCache>
            </c:strRef>
          </c:cat>
          <c:val>
            <c:numRef>
              <c:f>SPSS!$J$1389:$J$1391</c:f>
              <c:numCache>
                <c:formatCode>###0.0</c:formatCode>
                <c:ptCount val="3"/>
                <c:pt idx="0">
                  <c:v>45.454545454545453</c:v>
                </c:pt>
                <c:pt idx="1">
                  <c:v>30.909090909090907</c:v>
                </c:pt>
                <c:pt idx="2">
                  <c:v>9.0909090909090917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2DF-4A7B-9FA7-92C19C6987DA}"/>
            </c:ext>
          </c:extLst>
        </c:ser>
        <c:ser>
          <c:idx val="2"/>
          <c:order val="2"/>
          <c:tx>
            <c:strRef>
              <c:f>SPSS!$K$1388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SPSS!$H$1389:$H$1391</c:f>
              <c:strCache>
                <c:ptCount val="3"/>
                <c:pt idx="0">
                  <c:v>Para realizar estancias de investigación</c:v>
                </c:pt>
                <c:pt idx="1">
                  <c:v>Para llevar a cabo actividades que le acerquen al ámbito laboral</c:v>
                </c:pt>
                <c:pt idx="2">
                  <c:v>Para que presente su trabajo de investigación en congresos</c:v>
                </c:pt>
              </c:strCache>
            </c:strRef>
          </c:cat>
          <c:val>
            <c:numRef>
              <c:f>SPSS!$K$1389:$K$1391</c:f>
              <c:numCache>
                <c:formatCode>###0.0</c:formatCode>
                <c:ptCount val="3"/>
                <c:pt idx="0">
                  <c:v>31.818181818181817</c:v>
                </c:pt>
                <c:pt idx="1">
                  <c:v>29.09090909090909</c:v>
                </c:pt>
                <c:pt idx="2">
                  <c:v>34.545454545454547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2DF-4A7B-9FA7-92C19C6987DA}"/>
            </c:ext>
          </c:extLst>
        </c:ser>
        <c:ser>
          <c:idx val="3"/>
          <c:order val="3"/>
          <c:tx>
            <c:strRef>
              <c:f>SPSS!$L$1388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B2DF-4A7B-9FA7-92C19C6987DA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B2DF-4A7B-9FA7-92C19C6987D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2DF-4A7B-9FA7-92C19C6987D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2DF-4A7B-9FA7-92C19C6987D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2DF-4A7B-9FA7-92C19C6987DA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2DF-4A7B-9FA7-92C19C6987DA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2DF-4A7B-9FA7-92C19C6987DA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2DF-4A7B-9FA7-92C19C6987DA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2DF-4A7B-9FA7-92C19C6987DA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2DF-4A7B-9FA7-92C19C6987DA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2DF-4A7B-9FA7-92C19C6987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SPSS!$H$1389:$H$1391</c:f>
              <c:strCache>
                <c:ptCount val="3"/>
                <c:pt idx="0">
                  <c:v>Para realizar estancias de investigación</c:v>
                </c:pt>
                <c:pt idx="1">
                  <c:v>Para llevar a cabo actividades que le acerquen al ámbito laboral</c:v>
                </c:pt>
                <c:pt idx="2">
                  <c:v>Para que presente su trabajo de investigación en congresos</c:v>
                </c:pt>
              </c:strCache>
            </c:strRef>
          </c:cat>
          <c:val>
            <c:numRef>
              <c:f>SPSS!$L$1389:$L$1391</c:f>
              <c:numCache>
                <c:formatCode>###0.0</c:formatCode>
                <c:ptCount val="3"/>
                <c:pt idx="0">
                  <c:v>4.5454545454545459</c:v>
                </c:pt>
                <c:pt idx="1">
                  <c:v>10</c:v>
                </c:pt>
                <c:pt idx="2">
                  <c:v>49.090909090909093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B2DF-4A7B-9FA7-92C19C6987DA}"/>
            </c:ext>
          </c:extLst>
        </c:ser>
        <c:ser>
          <c:idx val="4"/>
          <c:order val="4"/>
          <c:tx>
            <c:strRef>
              <c:f>SPSS!$M$1388</c:f>
              <c:strCache>
                <c:ptCount val="1"/>
                <c:pt idx="0">
                  <c:v>No se tiene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2DF-4A7B-9FA7-92C19C6987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SPSS!$H$1389:$H$1391</c:f>
              <c:strCache>
                <c:ptCount val="3"/>
                <c:pt idx="0">
                  <c:v>Para realizar estancias de investigación</c:v>
                </c:pt>
                <c:pt idx="1">
                  <c:v>Para llevar a cabo actividades que le acerquen al ámbito laboral</c:v>
                </c:pt>
                <c:pt idx="2">
                  <c:v>Para que presente su trabajo de investigación en congresos</c:v>
                </c:pt>
              </c:strCache>
            </c:strRef>
          </c:cat>
          <c:val>
            <c:numRef>
              <c:f>SPSS!$M$1389:$M$1391</c:f>
              <c:numCache>
                <c:formatCode>###0.0</c:formatCode>
                <c:ptCount val="3"/>
                <c:pt idx="1">
                  <c:v>10.909090909090908</c:v>
                </c:pt>
                <c:pt idx="2">
                  <c:v>3.6363636363636362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B2DF-4A7B-9FA7-92C19C6987DA}"/>
            </c:ext>
          </c:extLst>
        </c:ser>
        <c:ser>
          <c:idx val="5"/>
          <c:order val="5"/>
          <c:tx>
            <c:strRef>
              <c:f>SPSS!$N$1388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SPSS!$H$1389:$H$1391</c:f>
              <c:strCache>
                <c:ptCount val="3"/>
                <c:pt idx="0">
                  <c:v>Para realizar estancias de investigación</c:v>
                </c:pt>
                <c:pt idx="1">
                  <c:v>Para llevar a cabo actividades que le acerquen al ámbito laboral</c:v>
                </c:pt>
                <c:pt idx="2">
                  <c:v>Para que presente su trabajo de investigación en congresos</c:v>
                </c:pt>
              </c:strCache>
            </c:strRef>
          </c:cat>
          <c:val>
            <c:numRef>
              <c:f>SPSS!$N$1389:$N$1391</c:f>
              <c:numCache>
                <c:formatCode>###0.0</c:formatCode>
                <c:ptCount val="3"/>
                <c:pt idx="0">
                  <c:v>2.7272727272727271</c:v>
                </c:pt>
                <c:pt idx="1">
                  <c:v>2.7272727272727271</c:v>
                </c:pt>
                <c:pt idx="2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B2DF-4A7B-9FA7-92C19C698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0064800"/>
        <c:axId val="-170059360"/>
      </c:barChart>
      <c:catAx>
        <c:axId val="-170064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59360"/>
        <c:crosses val="autoZero"/>
        <c:auto val="1"/>
        <c:lblAlgn val="ctr"/>
        <c:lblOffset val="100"/>
        <c:noMultiLvlLbl val="0"/>
      </c:catAx>
      <c:valAx>
        <c:axId val="-170059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7006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287080781568972"/>
          <c:y val="0.94093970869349941"/>
          <c:w val="0.51897739865850101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SPSS!$I$104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01-40AD-8548-E0527DC8844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01-40AD-8548-E0527DC884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SPSS!$H$105:$H$107</c:f>
              <c:strCache>
                <c:ptCount val="3"/>
                <c:pt idx="0">
                  <c:v>Riguroso</c:v>
                </c:pt>
                <c:pt idx="1">
                  <c:v>Transparente</c:v>
                </c:pt>
                <c:pt idx="2">
                  <c:v>Pertinente</c:v>
                </c:pt>
              </c:strCache>
            </c:strRef>
          </c:cat>
          <c:val>
            <c:numRef>
              <c:f>SPSS!$I$105:$I$107</c:f>
              <c:numCache>
                <c:formatCode>###0.0</c:formatCode>
                <c:ptCount val="3"/>
                <c:pt idx="0">
                  <c:v>0</c:v>
                </c:pt>
                <c:pt idx="1">
                  <c:v>0</c:v>
                </c:pt>
                <c:pt idx="2" formatCode="####.0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SPSS!$J$104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01-40AD-8548-E0527DC8844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01-40AD-8548-E0527DC884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SPSS!$H$105:$H$107</c:f>
              <c:strCache>
                <c:ptCount val="3"/>
                <c:pt idx="0">
                  <c:v>Riguroso</c:v>
                </c:pt>
                <c:pt idx="1">
                  <c:v>Transparente</c:v>
                </c:pt>
                <c:pt idx="2">
                  <c:v>Pertinente</c:v>
                </c:pt>
              </c:strCache>
            </c:strRef>
          </c:cat>
          <c:val>
            <c:numRef>
              <c:f>SPSS!$J$105:$J$107</c:f>
              <c:numCache>
                <c:formatCode>###0.0</c:formatCode>
                <c:ptCount val="3"/>
                <c:pt idx="0">
                  <c:v>8.1818181818181817</c:v>
                </c:pt>
                <c:pt idx="1">
                  <c:v>9.0909090909090917</c:v>
                </c:pt>
                <c:pt idx="2">
                  <c:v>3.6363636363636362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4D-4461-A783-7E1CD5AD2A0E}"/>
            </c:ext>
          </c:extLst>
        </c:ser>
        <c:ser>
          <c:idx val="2"/>
          <c:order val="2"/>
          <c:tx>
            <c:strRef>
              <c:f>SPSS!$K$104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701-40AD-8548-E0527DC884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SPSS!$H$105:$H$107</c:f>
              <c:strCache>
                <c:ptCount val="3"/>
                <c:pt idx="0">
                  <c:v>Riguroso</c:v>
                </c:pt>
                <c:pt idx="1">
                  <c:v>Transparente</c:v>
                </c:pt>
                <c:pt idx="2">
                  <c:v>Pertinente</c:v>
                </c:pt>
              </c:strCache>
            </c:strRef>
          </c:cat>
          <c:val>
            <c:numRef>
              <c:f>SPSS!$K$105:$K$107</c:f>
              <c:numCache>
                <c:formatCode>###0.0</c:formatCode>
                <c:ptCount val="3"/>
                <c:pt idx="0">
                  <c:v>41.818181818181813</c:v>
                </c:pt>
                <c:pt idx="1">
                  <c:v>36.363636363636367</c:v>
                </c:pt>
                <c:pt idx="2">
                  <c:v>33.636363636363633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4D-4461-A783-7E1CD5AD2A0E}"/>
            </c:ext>
          </c:extLst>
        </c:ser>
        <c:ser>
          <c:idx val="3"/>
          <c:order val="3"/>
          <c:tx>
            <c:strRef>
              <c:f>SPSS!$L$104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701-40AD-8548-E0527DC88447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701-40AD-8548-E0527DC88447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701-40AD-8548-E0527DC88447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701-40AD-8548-E0527DC88447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701-40AD-8548-E0527DC88447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701-40AD-8548-E0527DC8844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701-40AD-8548-E0527DC8844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701-40AD-8548-E0527DC88447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701-40AD-8548-E0527DC8844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701-40AD-8548-E0527DC88447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701-40AD-8548-E0527DC88447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701-40AD-8548-E0527DC88447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701-40AD-8548-E0527DC884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s-MX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SPSS!$H$105:$H$107</c:f>
              <c:strCache>
                <c:ptCount val="3"/>
                <c:pt idx="0">
                  <c:v>Riguroso</c:v>
                </c:pt>
                <c:pt idx="1">
                  <c:v>Transparente</c:v>
                </c:pt>
                <c:pt idx="2">
                  <c:v>Pertinente</c:v>
                </c:pt>
              </c:strCache>
            </c:strRef>
          </c:cat>
          <c:val>
            <c:numRef>
              <c:f>SPSS!$L$105:$L$107</c:f>
              <c:numCache>
                <c:formatCode>###0.0</c:formatCode>
                <c:ptCount val="3"/>
                <c:pt idx="0">
                  <c:v>47.272727272727273</c:v>
                </c:pt>
                <c:pt idx="1">
                  <c:v>51.81818181818182</c:v>
                </c:pt>
                <c:pt idx="2">
                  <c:v>59.090909090909093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701-40AD-8548-E0527DC88447}"/>
            </c:ext>
          </c:extLst>
        </c:ser>
        <c:ser>
          <c:idx val="4"/>
          <c:order val="4"/>
          <c:tx>
            <c:strRef>
              <c:f>SPSS!$M$104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SPSS!$H$105:$H$107</c:f>
              <c:strCache>
                <c:ptCount val="3"/>
                <c:pt idx="0">
                  <c:v>Riguroso</c:v>
                </c:pt>
                <c:pt idx="1">
                  <c:v>Transparente</c:v>
                </c:pt>
                <c:pt idx="2">
                  <c:v>Pertinente</c:v>
                </c:pt>
              </c:strCache>
            </c:strRef>
          </c:cat>
          <c:val>
            <c:numRef>
              <c:f>SPSS!$M$105:$M$107</c:f>
              <c:numCache>
                <c:formatCode>###0.0</c:formatCode>
                <c:ptCount val="3"/>
                <c:pt idx="0">
                  <c:v>2.7272727272727271</c:v>
                </c:pt>
                <c:pt idx="1">
                  <c:v>2.7272727272727271</c:v>
                </c:pt>
                <c:pt idx="2">
                  <c:v>2.7272727272727271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701-40AD-8548-E0527DC88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80093904"/>
        <c:axId val="-280098256"/>
      </c:barChart>
      <c:catAx>
        <c:axId val="-280093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8256"/>
        <c:crosses val="autoZero"/>
        <c:auto val="1"/>
        <c:lblAlgn val="ctr"/>
        <c:lblOffset val="100"/>
        <c:noMultiLvlLbl val="0"/>
      </c:catAx>
      <c:valAx>
        <c:axId val="-280098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8009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24117818606008"/>
          <c:y val="0.94341342593476318"/>
          <c:w val="0.85129542140565762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5.5701754385964908E-3"/>
                  <c:y val="-0.1492521367521367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3.7134502923976947E-3"/>
                  <c:y val="-9.9500275065756255E-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4"/>
              <c:layout>
                <c:manualLayout>
                  <c:x val="-1.1140350877192982E-2"/>
                  <c:y val="-0.1465384615384615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SPSS!$B$621:$B$624</c:f>
              <c:strCache>
                <c:ptCount val="4"/>
                <c:pt idx="0">
                  <c:v>Nada</c:v>
                </c:pt>
                <c:pt idx="1">
                  <c:v>Poco</c:v>
                </c:pt>
                <c:pt idx="2">
                  <c:v>Regular</c:v>
                </c:pt>
                <c:pt idx="3">
                  <c:v>Mucho</c:v>
                </c:pt>
              </c:strCache>
            </c:strRef>
          </c:cat>
          <c:val>
            <c:numRef>
              <c:f>SPSS!$C$621:$C$624</c:f>
              <c:numCache>
                <c:formatCode>###0</c:formatCode>
                <c:ptCount val="4"/>
                <c:pt idx="0">
                  <c:v>2</c:v>
                </c:pt>
                <c:pt idx="1">
                  <c:v>13</c:v>
                </c:pt>
                <c:pt idx="2">
                  <c:v>52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SPSS!$I$632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SPSS!$H$633:$H$636</c:f>
              <c:strCache>
                <c:ptCount val="4"/>
                <c:pt idx="0">
                  <c:v>son relevantes para el desarrollo de su proyecto de investigación</c:v>
                </c:pt>
                <c:pt idx="1">
                  <c:v>le ayudan a profundizar en temas específicos</c:v>
                </c:pt>
                <c:pt idx="2">
                  <c:v>apoyan su formación en investigación</c:v>
                </c:pt>
                <c:pt idx="3">
                  <c:v>contribuyen a su formación en general</c:v>
                </c:pt>
              </c:strCache>
            </c:strRef>
          </c:cat>
          <c:val>
            <c:numRef>
              <c:f>SPSS!$I$633:$I$636</c:f>
              <c:numCache>
                <c:formatCode>###0.0</c:formatCode>
                <c:ptCount val="4"/>
                <c:pt idx="0">
                  <c:v>0</c:v>
                </c:pt>
                <c:pt idx="1">
                  <c:v>0.90909090909090906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SPSS!$J$632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AC-4D0B-A2AB-607294A2CB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SPSS!$H$633:$H$636</c:f>
              <c:strCache>
                <c:ptCount val="4"/>
                <c:pt idx="0">
                  <c:v>son relevantes para el desarrollo de su proyecto de investigación</c:v>
                </c:pt>
                <c:pt idx="1">
                  <c:v>le ayudan a profundizar en temas específicos</c:v>
                </c:pt>
                <c:pt idx="2">
                  <c:v>apoyan su formación en investigación</c:v>
                </c:pt>
                <c:pt idx="3">
                  <c:v>contribuyen a su formación en general</c:v>
                </c:pt>
              </c:strCache>
            </c:strRef>
          </c:cat>
          <c:val>
            <c:numRef>
              <c:f>SPSS!$J$633:$J$636</c:f>
              <c:numCache>
                <c:formatCode>###0.0</c:formatCode>
                <c:ptCount val="4"/>
                <c:pt idx="0">
                  <c:v>12.727272727272727</c:v>
                </c:pt>
                <c:pt idx="1">
                  <c:v>2.7272727272727271</c:v>
                </c:pt>
                <c:pt idx="2">
                  <c:v>3.6363636363636362</c:v>
                </c:pt>
                <c:pt idx="3" formatCode="####.0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AC-4D0B-A2AB-607294A2CB86}"/>
            </c:ext>
          </c:extLst>
        </c:ser>
        <c:ser>
          <c:idx val="2"/>
          <c:order val="2"/>
          <c:tx>
            <c:strRef>
              <c:f>SPSS!$K$632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SPSS!$H$633:$H$636</c:f>
              <c:strCache>
                <c:ptCount val="4"/>
                <c:pt idx="0">
                  <c:v>son relevantes para el desarrollo de su proyecto de investigación</c:v>
                </c:pt>
                <c:pt idx="1">
                  <c:v>le ayudan a profundizar en temas específicos</c:v>
                </c:pt>
                <c:pt idx="2">
                  <c:v>apoyan su formación en investigación</c:v>
                </c:pt>
                <c:pt idx="3">
                  <c:v>contribuyen a su formación en general</c:v>
                </c:pt>
              </c:strCache>
            </c:strRef>
          </c:cat>
          <c:val>
            <c:numRef>
              <c:f>SPSS!$K$633:$K$636</c:f>
              <c:numCache>
                <c:formatCode>###0.0</c:formatCode>
                <c:ptCount val="4"/>
                <c:pt idx="0">
                  <c:v>48.18181818181818</c:v>
                </c:pt>
                <c:pt idx="1">
                  <c:v>41.818181818181813</c:v>
                </c:pt>
                <c:pt idx="2">
                  <c:v>30</c:v>
                </c:pt>
                <c:pt idx="3">
                  <c:v>28.18181818181818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AC-4D0B-A2AB-607294A2CB86}"/>
            </c:ext>
          </c:extLst>
        </c:ser>
        <c:ser>
          <c:idx val="3"/>
          <c:order val="3"/>
          <c:tx>
            <c:strRef>
              <c:f>SPSS!$L$632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AC-4D0B-A2AB-607294A2CB8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AC-4D0B-A2AB-607294A2CB86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AC-4D0B-A2AB-607294A2CB86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AC-4D0B-A2AB-607294A2CB86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AC-4D0B-A2AB-607294A2CB86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AC-4D0B-A2AB-607294A2CB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SPSS!$H$633:$H$636</c:f>
              <c:strCache>
                <c:ptCount val="4"/>
                <c:pt idx="0">
                  <c:v>son relevantes para el desarrollo de su proyecto de investigación</c:v>
                </c:pt>
                <c:pt idx="1">
                  <c:v>le ayudan a profundizar en temas específicos</c:v>
                </c:pt>
                <c:pt idx="2">
                  <c:v>apoyan su formación en investigación</c:v>
                </c:pt>
                <c:pt idx="3">
                  <c:v>contribuyen a su formación en general</c:v>
                </c:pt>
              </c:strCache>
            </c:strRef>
          </c:cat>
          <c:val>
            <c:numRef>
              <c:f>SPSS!$L$633:$L$636</c:f>
              <c:numCache>
                <c:formatCode>###0.0</c:formatCode>
                <c:ptCount val="4"/>
                <c:pt idx="0">
                  <c:v>39.090909090909093</c:v>
                </c:pt>
                <c:pt idx="1">
                  <c:v>54.54545454545454</c:v>
                </c:pt>
                <c:pt idx="2">
                  <c:v>66.363636363636374</c:v>
                </c:pt>
                <c:pt idx="3">
                  <c:v>70.909090909090907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2AC-4D0B-A2AB-607294A2C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106624"/>
        <c:axId val="-222106080"/>
      </c:barChart>
      <c:catAx>
        <c:axId val="-222106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6080"/>
        <c:crosses val="autoZero"/>
        <c:auto val="1"/>
        <c:lblAlgn val="ctr"/>
        <c:lblOffset val="100"/>
        <c:noMultiLvlLbl val="0"/>
      </c:catAx>
      <c:valAx>
        <c:axId val="-22210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324117818606009"/>
          <c:y val="0.94341342593476318"/>
          <c:w val="0.49671070282881302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BF1-BFC5-540B10329A80}"/>
              </c:ext>
            </c:extLst>
          </c:dPt>
          <c:dPt>
            <c:idx val="1"/>
            <c:bubble3D val="0"/>
            <c:spPr>
              <a:solidFill>
                <a:srgbClr val="C27F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BF1-BFC5-540B10329A80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BF1-BFC5-540B10329A80}"/>
              </c:ext>
            </c:extLst>
          </c:dPt>
          <c:dPt>
            <c:idx val="3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BF1-BFC5-540B10329A80}"/>
              </c:ext>
            </c:extLst>
          </c:dPt>
          <c:dPt>
            <c:idx val="4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BF1-BFC5-540B10329A80}"/>
              </c:ext>
            </c:extLst>
          </c:dPt>
          <c:dLbls>
            <c:dLbl>
              <c:idx val="0"/>
              <c:layout>
                <c:manualLayout>
                  <c:x val="1.1140350877192914E-2"/>
                  <c:y val="-0.1492521367521367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CD-4BF1-BFC5-540B10329A80}"/>
                </c:ext>
              </c:extLst>
            </c:dLbl>
            <c:dLbl>
              <c:idx val="1"/>
              <c:layout>
                <c:manualLayout>
                  <c:x val="3.7134502923976947E-3"/>
                  <c:y val="-9.9500275065756255E-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BF1-BFC5-540B10329A80}"/>
                </c:ext>
              </c:extLst>
            </c:dLbl>
            <c:dLbl>
              <c:idx val="4"/>
              <c:layout>
                <c:manualLayout>
                  <c:x val="-1.4853801169590711E-2"/>
                  <c:y val="-0.1465384615384615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D-4BF1-BFC5-540B10329A8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SPSS!$B$586:$B$589</c:f>
              <c:strCache>
                <c:ptCount val="4"/>
                <c:pt idx="0">
                  <c:v>Nada</c:v>
                </c:pt>
                <c:pt idx="1">
                  <c:v>Poco</c:v>
                </c:pt>
                <c:pt idx="2">
                  <c:v>Regular</c:v>
                </c:pt>
                <c:pt idx="3">
                  <c:v>Mucho</c:v>
                </c:pt>
              </c:strCache>
            </c:strRef>
          </c:cat>
          <c:val>
            <c:numRef>
              <c:f>SPSS!$C$586:$C$589</c:f>
              <c:numCache>
                <c:formatCode>###0</c:formatCode>
                <c:ptCount val="4"/>
                <c:pt idx="0">
                  <c:v>2</c:v>
                </c:pt>
                <c:pt idx="1">
                  <c:v>12</c:v>
                </c:pt>
                <c:pt idx="2">
                  <c:v>48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D-4BF1-BFC5-540B10329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SPSS!$I$597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cat>
            <c:strRef>
              <c:f>SPSS!$H$598:$H$600</c:f>
              <c:strCache>
                <c:ptCount val="3"/>
                <c:pt idx="0">
                  <c:v>Obligatorias</c:v>
                </c:pt>
                <c:pt idx="1">
                  <c:v>Optativas de elección</c:v>
                </c:pt>
                <c:pt idx="2">
                  <c:v>Temas selectos</c:v>
                </c:pt>
              </c:strCache>
            </c:strRef>
          </c:cat>
          <c:val>
            <c:numRef>
              <c:f>SPSS!$I$598:$I$600</c:f>
              <c:numCache>
                <c:formatCode>###0.0</c:formatCode>
                <c:ptCount val="3"/>
                <c:pt idx="0">
                  <c:v>1.8181818181818181</c:v>
                </c:pt>
                <c:pt idx="1">
                  <c:v>0</c:v>
                </c:pt>
                <c:pt idx="2">
                  <c:v>1.8181818181818181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D-4461-A783-7E1CD5AD2A0E}"/>
            </c:ext>
          </c:extLst>
        </c:ser>
        <c:ser>
          <c:idx val="1"/>
          <c:order val="1"/>
          <c:tx>
            <c:strRef>
              <c:f>SPSS!$J$597</c:f>
              <c:strCache>
                <c:ptCount val="1"/>
                <c:pt idx="0">
                  <c:v>Poco</c:v>
                </c:pt>
              </c:strCache>
            </c:strRef>
          </c:tx>
          <c:spPr>
            <a:solidFill>
              <a:srgbClr val="C27FB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F7A-4169-BE03-67EAD4BCFF2E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F7A-4169-BE03-67EAD4BCFF2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7A-4169-BE03-67EAD4BCFF2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7A-4169-BE03-67EAD4BCF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SPSS!$H$598:$H$600</c:f>
              <c:strCache>
                <c:ptCount val="3"/>
                <c:pt idx="0">
                  <c:v>Obligatorias</c:v>
                </c:pt>
                <c:pt idx="1">
                  <c:v>Optativas de elección</c:v>
                </c:pt>
                <c:pt idx="2">
                  <c:v>Temas selectos</c:v>
                </c:pt>
              </c:strCache>
            </c:strRef>
          </c:cat>
          <c:val>
            <c:numRef>
              <c:f>SPSS!$J$598:$J$600</c:f>
              <c:numCache>
                <c:formatCode>###0.0</c:formatCode>
                <c:ptCount val="3"/>
                <c:pt idx="0">
                  <c:v>10.909090909090908</c:v>
                </c:pt>
                <c:pt idx="1">
                  <c:v>6.3636363636363633</c:v>
                </c:pt>
                <c:pt idx="2">
                  <c:v>2.7272727272727271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7A-4169-BE03-67EAD4BCFF2E}"/>
            </c:ext>
          </c:extLst>
        </c:ser>
        <c:ser>
          <c:idx val="2"/>
          <c:order val="2"/>
          <c:tx>
            <c:strRef>
              <c:f>SPSS!$K$597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10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SPSS!$H$598:$H$600</c:f>
              <c:strCache>
                <c:ptCount val="3"/>
                <c:pt idx="0">
                  <c:v>Obligatorias</c:v>
                </c:pt>
                <c:pt idx="1">
                  <c:v>Optativas de elección</c:v>
                </c:pt>
                <c:pt idx="2">
                  <c:v>Temas selectos</c:v>
                </c:pt>
              </c:strCache>
            </c:strRef>
          </c:cat>
          <c:val>
            <c:numRef>
              <c:f>SPSS!$K$598:$K$600</c:f>
              <c:numCache>
                <c:formatCode>###0.0</c:formatCode>
                <c:ptCount val="3"/>
                <c:pt idx="0">
                  <c:v>40.909090909090914</c:v>
                </c:pt>
                <c:pt idx="1">
                  <c:v>38.181818181818187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7A-4169-BE03-67EAD4BCFF2E}"/>
            </c:ext>
          </c:extLst>
        </c:ser>
        <c:ser>
          <c:idx val="3"/>
          <c:order val="3"/>
          <c:tx>
            <c:strRef>
              <c:f>SPSS!$L$597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F7A-4169-BE03-67EAD4BCFF2E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F7A-4169-BE03-67EAD4BCFF2E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F7A-4169-BE03-67EAD4BCFF2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7A-4169-BE03-67EAD4BCFF2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F7A-4169-BE03-67EAD4BCFF2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F7A-4169-BE03-67EAD4BCF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s-MX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SPSS!$H$598:$H$600</c:f>
              <c:strCache>
                <c:ptCount val="3"/>
                <c:pt idx="0">
                  <c:v>Obligatorias</c:v>
                </c:pt>
                <c:pt idx="1">
                  <c:v>Optativas de elección</c:v>
                </c:pt>
                <c:pt idx="2">
                  <c:v>Temas selectos</c:v>
                </c:pt>
              </c:strCache>
            </c:strRef>
          </c:cat>
          <c:val>
            <c:numRef>
              <c:f>SPSS!$L$598:$L$600</c:f>
              <c:numCache>
                <c:formatCode>###0.0</c:formatCode>
                <c:ptCount val="3"/>
                <c:pt idx="0">
                  <c:v>46.36363636363636</c:v>
                </c:pt>
                <c:pt idx="1">
                  <c:v>54.54545454545454</c:v>
                </c:pt>
                <c:pt idx="2">
                  <c:v>64.545454545454547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F7A-4169-BE03-67EAD4BCFF2E}"/>
            </c:ext>
          </c:extLst>
        </c:ser>
        <c:ser>
          <c:idx val="4"/>
          <c:order val="4"/>
          <c:tx>
            <c:strRef>
              <c:f>SPSS!$M$597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F7A-4169-BE03-67EAD4BCFF2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F7A-4169-BE03-67EAD4BCFF2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F7A-4169-BE03-67EAD4BCF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SPSS!$H$598:$H$600</c:f>
              <c:strCache>
                <c:ptCount val="3"/>
                <c:pt idx="0">
                  <c:v>Obligatorias</c:v>
                </c:pt>
                <c:pt idx="1">
                  <c:v>Optativas de elección</c:v>
                </c:pt>
                <c:pt idx="2">
                  <c:v>Temas selectos</c:v>
                </c:pt>
              </c:strCache>
            </c:strRef>
          </c:cat>
          <c:val>
            <c:numRef>
              <c:f>SPSS!$M$598:$M$600</c:f>
              <c:numCache>
                <c:formatCode>####.0</c:formatCode>
                <c:ptCount val="3"/>
                <c:pt idx="0" formatCode="###0.0">
                  <c:v>0</c:v>
                </c:pt>
                <c:pt idx="1">
                  <c:v>0.90909090909090906</c:v>
                </c:pt>
                <c:pt idx="2">
                  <c:v>0.90909090909090906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F7A-4169-BE03-67EAD4BCF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2109344"/>
        <c:axId val="-222104992"/>
      </c:barChart>
      <c:catAx>
        <c:axId val="-22210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4992"/>
        <c:crosses val="autoZero"/>
        <c:auto val="1"/>
        <c:lblAlgn val="ctr"/>
        <c:lblOffset val="100"/>
        <c:noMultiLvlLbl val="0"/>
      </c:catAx>
      <c:valAx>
        <c:axId val="-222104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2210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138932633420822"/>
          <c:y val="0.94341342593476318"/>
          <c:w val="0.79856255468066495"/>
          <c:h val="4.17442706176540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43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11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44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6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19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82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58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92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38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74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84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014CD-6A63-4307-9F34-B32E3D00589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148D-8E1B-4981-8D06-60E51F1B0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78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/>
          </p:cNvSpPr>
          <p:nvPr/>
        </p:nvSpPr>
        <p:spPr>
          <a:xfrm>
            <a:off x="1228726" y="1411235"/>
            <a:ext cx="7164387" cy="3075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rgbClr val="464646"/>
                </a:solidFill>
                <a:latin typeface="AvenirNext LT Pro Cn" panose="020B0506020202020204" pitchFamily="34" charset="0"/>
                <a:ea typeface="+mj-ea"/>
                <a:cs typeface="+mj-cs"/>
              </a:rPr>
              <a:t> </a:t>
            </a:r>
          </a:p>
          <a:p>
            <a:pPr algn="ctr" defTabSz="914400">
              <a:spcBef>
                <a:spcPct val="0"/>
              </a:spcBef>
              <a:defRPr/>
            </a:pPr>
            <a:endParaRPr kumimoji="1" lang="es-ES" sz="2800" b="1" dirty="0">
              <a:solidFill>
                <a:srgbClr val="464646"/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ES" sz="3600" b="1" dirty="0" smtClean="0">
              <a:solidFill>
                <a:schemeClr val="accent1"/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ES" sz="3600" b="1" dirty="0" smtClean="0">
              <a:solidFill>
                <a:schemeClr val="accent1"/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r>
              <a:rPr kumimoji="1" lang="es-ES" sz="3600" b="1" dirty="0" smtClean="0">
                <a:solidFill>
                  <a:schemeClr val="accent3"/>
                </a:solidFill>
                <a:ea typeface="+mj-ea"/>
                <a:cs typeface="+mj-cs"/>
              </a:rPr>
              <a:t>Posgrado </a:t>
            </a:r>
            <a:r>
              <a:rPr kumimoji="1" lang="es-ES" sz="3600" b="1" dirty="0">
                <a:solidFill>
                  <a:schemeClr val="accent3"/>
                </a:solidFill>
                <a:ea typeface="+mj-ea"/>
                <a:cs typeface="+mj-cs"/>
              </a:rPr>
              <a:t>en </a:t>
            </a:r>
            <a:r>
              <a:rPr kumimoji="1" lang="es-ES" sz="3600" b="1" dirty="0" smtClean="0">
                <a:solidFill>
                  <a:schemeClr val="accent3"/>
                </a:solidFill>
                <a:ea typeface="+mj-ea"/>
                <a:cs typeface="+mj-cs"/>
              </a:rPr>
              <a:t>Ciencias de la Tierra</a:t>
            </a:r>
            <a:endParaRPr kumimoji="1" lang="es-ES" sz="3600" b="1" dirty="0">
              <a:solidFill>
                <a:schemeClr val="accent3"/>
              </a:solidFill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2800" b="1" dirty="0" smtClean="0">
              <a:solidFill>
                <a:schemeClr val="accent3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2800" b="1" dirty="0" smtClean="0">
              <a:solidFill>
                <a:schemeClr val="accent3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2800" b="1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2800" b="1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3200" b="1" dirty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3200" b="1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3200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</p:txBody>
      </p:sp>
      <p:sp>
        <p:nvSpPr>
          <p:cNvPr id="11" name="4 Rectángulo"/>
          <p:cNvSpPr/>
          <p:nvPr/>
        </p:nvSpPr>
        <p:spPr>
          <a:xfrm>
            <a:off x="1" y="5396372"/>
            <a:ext cx="1355271" cy="46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angle 4"/>
          <p:cNvSpPr txBox="1">
            <a:spLocks/>
          </p:cNvSpPr>
          <p:nvPr/>
        </p:nvSpPr>
        <p:spPr>
          <a:xfrm>
            <a:off x="236888" y="5418468"/>
            <a:ext cx="881496" cy="54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es-ES" sz="2800" b="1" dirty="0">
                <a:solidFill>
                  <a:srgbClr val="464646"/>
                </a:solidFill>
                <a:latin typeface="AvenirNext LT Pro Cn" panose="020B0506020202020204" pitchFamily="34" charset="0"/>
              </a:rPr>
              <a:t>DEE</a:t>
            </a:r>
          </a:p>
        </p:txBody>
      </p:sp>
      <p:sp>
        <p:nvSpPr>
          <p:cNvPr id="13" name="5 Rectángulo"/>
          <p:cNvSpPr/>
          <p:nvPr/>
        </p:nvSpPr>
        <p:spPr>
          <a:xfrm>
            <a:off x="1434154" y="5396117"/>
            <a:ext cx="7709846" cy="46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angle 4"/>
          <p:cNvSpPr txBox="1">
            <a:spLocks/>
          </p:cNvSpPr>
          <p:nvPr/>
        </p:nvSpPr>
        <p:spPr>
          <a:xfrm>
            <a:off x="3291839" y="5436225"/>
            <a:ext cx="5852161" cy="54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000" dirty="0" smtClean="0">
                <a:solidFill>
                  <a:schemeClr val="bg1"/>
                </a:solidFill>
                <a:latin typeface="AvenirNext LT Pro Cn" panose="020B0506020202020204" pitchFamily="34" charset="0"/>
              </a:rPr>
              <a:t> </a:t>
            </a:r>
            <a:r>
              <a:rPr lang="es-ES" b="1" dirty="0" smtClean="0">
                <a:solidFill>
                  <a:schemeClr val="bg1"/>
                </a:solidFill>
                <a:latin typeface="AvenirNext LT Pro Cn" panose="020B0506020202020204" pitchFamily="34" charset="0"/>
              </a:rPr>
              <a:t>Cuestionario para alumnos </a:t>
            </a:r>
            <a:endParaRPr lang="es-ES" b="1" dirty="0">
              <a:solidFill>
                <a:schemeClr val="bg1"/>
              </a:solidFill>
              <a:latin typeface="AvenirNext LT Pro Cn" panose="020B0506020202020204" pitchFamily="34" charset="0"/>
            </a:endParaRPr>
          </a:p>
        </p:txBody>
      </p:sp>
      <p:sp>
        <p:nvSpPr>
          <p:cNvPr id="4" name="AutoShape 4" descr="Resultado de imagen para logo unam"/>
          <p:cNvSpPr>
            <a:spLocks noChangeAspect="1" noChangeArrowheads="1"/>
          </p:cNvSpPr>
          <p:nvPr/>
        </p:nvSpPr>
        <p:spPr bwMode="auto">
          <a:xfrm>
            <a:off x="819150" y="278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ENALL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6" name="Imagen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8" y="385233"/>
            <a:ext cx="1080000" cy="1080000"/>
          </a:xfrm>
          <a:prstGeom prst="rect">
            <a:avLst/>
          </a:prstGeom>
        </p:spPr>
      </p:pic>
      <p:pic>
        <p:nvPicPr>
          <p:cNvPr id="1026" name="Picture 2" descr="https://www.dgee-evaluaenlinea.unam.mx:8383/QuizSEDDTE-war/faces/PCTD/img/p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70" y="445213"/>
            <a:ext cx="1944000" cy="7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/>
          </p:cNvSpPr>
          <p:nvPr/>
        </p:nvSpPr>
        <p:spPr>
          <a:xfrm>
            <a:off x="1207763" y="3268356"/>
            <a:ext cx="7164387" cy="328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s-ES" sz="2800" b="1" dirty="0" smtClean="0">
                <a:solidFill>
                  <a:srgbClr val="464646"/>
                </a:solidFill>
                <a:latin typeface="AvenirNext LT Pro Cn" panose="020B0506020202020204" pitchFamily="34" charset="0"/>
                <a:ea typeface="+mj-ea"/>
                <a:cs typeface="+mj-cs"/>
              </a:rPr>
              <a:t> </a:t>
            </a:r>
            <a:endParaRPr kumimoji="1" lang="es-MX" sz="2000" b="1" dirty="0">
              <a:solidFill>
                <a:schemeClr val="accent3">
                  <a:lumMod val="75000"/>
                </a:schemeClr>
              </a:solidFill>
              <a:latin typeface="AvenirNext LT Pro Cn" panose="020B0506020202020204" pitchFamily="34" charset="0"/>
            </a:endParaRPr>
          </a:p>
          <a:p>
            <a:pPr algn="ctr" defTabSz="914400">
              <a:spcBef>
                <a:spcPct val="0"/>
              </a:spcBef>
              <a:defRPr/>
            </a:pPr>
            <a:r>
              <a:rPr kumimoji="1" lang="es-MX" sz="3600" b="1" dirty="0">
                <a:solidFill>
                  <a:schemeClr val="accent3"/>
                </a:solidFill>
                <a:ea typeface="+mj-ea"/>
                <a:cs typeface="+mj-cs"/>
              </a:rPr>
              <a:t>Resultados de la encuesta 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kumimoji="1" lang="es-MX" sz="3600" b="1" dirty="0">
                <a:solidFill>
                  <a:schemeClr val="accent3"/>
                </a:solidFill>
                <a:ea typeface="+mj-ea"/>
                <a:cs typeface="+mj-cs"/>
              </a:rPr>
              <a:t>a los alumnos de </a:t>
            </a:r>
            <a:r>
              <a:rPr kumimoji="1" lang="es-MX" sz="3600" b="1" dirty="0" smtClean="0">
                <a:solidFill>
                  <a:schemeClr val="accent3"/>
                </a:solidFill>
                <a:ea typeface="+mj-ea"/>
                <a:cs typeface="+mj-cs"/>
              </a:rPr>
              <a:t>maestría</a:t>
            </a:r>
            <a:endParaRPr kumimoji="1" lang="es-MX" sz="3600" b="1" dirty="0">
              <a:solidFill>
                <a:schemeClr val="accent3"/>
              </a:solidFill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1500" b="1" dirty="0" smtClean="0">
              <a:solidFill>
                <a:schemeClr val="accent3">
                  <a:lumMod val="75000"/>
                </a:schemeClr>
              </a:solidFill>
              <a:latin typeface="AvenirNext LT Pro Cn" panose="020B0506020202020204" pitchFamily="34" charset="0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2800" b="1" dirty="0" smtClean="0">
              <a:solidFill>
                <a:schemeClr val="accent3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2800" b="1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2800" b="1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3200" b="1" dirty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3200" b="1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  <a:defRPr/>
            </a:pPr>
            <a:endParaRPr kumimoji="1" lang="es-MX" sz="3200" dirty="0" smtClean="0">
              <a:solidFill>
                <a:schemeClr val="accent1">
                  <a:lumMod val="75000"/>
                </a:schemeClr>
              </a:solidFill>
              <a:latin typeface="AvenirNext LT Pro Cn" panose="020B0506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34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971549" y="378574"/>
            <a:ext cx="716438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9</a:t>
            </a:r>
          </a:p>
          <a:p>
            <a:r>
              <a:rPr lang="es-MX" dirty="0" smtClean="0"/>
              <a:t>Medida en la que las asignaturas de la Maestría aportan los conocimientos útiles para el desarrollo de su proyecto de investigación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69040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rgbClr val="93CDDD"/>
                </a:solidFill>
                <a:latin typeface="Humanst531 BT" pitchFamily="34" charset="0"/>
                <a:sym typeface="Wingdings"/>
              </a:rPr>
              <a:t>CURSOS O SEMINARIOS</a:t>
            </a:r>
            <a:endParaRPr lang="es-MX" b="1" dirty="0">
              <a:solidFill>
                <a:srgbClr val="93CDDD"/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971550" y="1209368"/>
          <a:ext cx="7164388" cy="466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8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874467" y="378574"/>
            <a:ext cx="33950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10</a:t>
            </a:r>
          </a:p>
          <a:p>
            <a:r>
              <a:rPr lang="es-MX" dirty="0" smtClean="0"/>
              <a:t>Suficiencia de los cursos o seminarios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69040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rgbClr val="93CDDD"/>
                </a:solidFill>
                <a:latin typeface="Humanst531 BT" pitchFamily="34" charset="0"/>
                <a:sym typeface="Wingdings"/>
              </a:rPr>
              <a:t>CURSOS O SEMINARIOS</a:t>
            </a:r>
            <a:endParaRPr lang="es-MX" b="1" dirty="0">
              <a:solidFill>
                <a:srgbClr val="93CDDD"/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3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846922" y="378574"/>
            <a:ext cx="345017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11</a:t>
            </a:r>
          </a:p>
          <a:p>
            <a:r>
              <a:rPr lang="es-MX" dirty="0"/>
              <a:t>Pertinencia de los cursos o seminarios</a:t>
            </a:r>
          </a:p>
          <a:p>
            <a:endParaRPr lang="es-MX" dirty="0" smtClean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69040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rgbClr val="93CDDD"/>
                </a:solidFill>
                <a:latin typeface="Humanst531 BT" pitchFamily="34" charset="0"/>
                <a:sym typeface="Wingdings"/>
              </a:rPr>
              <a:t>CURSOS O SEMINARIOS</a:t>
            </a:r>
            <a:endParaRPr lang="es-MX" b="1" dirty="0">
              <a:solidFill>
                <a:srgbClr val="93CDDD"/>
              </a:solidFill>
              <a:latin typeface="Humanst531 BT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63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1000125" y="207124"/>
            <a:ext cx="71643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12a</a:t>
            </a:r>
          </a:p>
          <a:p>
            <a:r>
              <a:rPr lang="es-MX" dirty="0"/>
              <a:t>Frecuencia con la que los profesores realizan </a:t>
            </a:r>
          </a:p>
          <a:p>
            <a:r>
              <a:rPr lang="es-MX" dirty="0"/>
              <a:t>diversas actividades durante el desarrollo del curso</a:t>
            </a:r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21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035077" y="249986"/>
            <a:ext cx="5073889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12b</a:t>
            </a:r>
          </a:p>
          <a:p>
            <a:r>
              <a:rPr lang="es-MX" dirty="0"/>
              <a:t>Frecuencia con la que los profesores realizan actividades </a:t>
            </a:r>
          </a:p>
          <a:p>
            <a:r>
              <a:rPr lang="es-MX" dirty="0"/>
              <a:t>relacionadas con la evaluación del  aprendizaje</a:t>
            </a:r>
          </a:p>
        </p:txBody>
      </p:sp>
      <p:sp>
        <p:nvSpPr>
          <p:cNvPr id="6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34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6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1 CuadroTexto"/>
          <p:cNvSpPr txBox="1"/>
          <p:nvPr/>
        </p:nvSpPr>
        <p:spPr>
          <a:xfrm>
            <a:off x="413201" y="378574"/>
            <a:ext cx="83176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12c</a:t>
            </a:r>
            <a:endParaRPr lang="es-MX" dirty="0"/>
          </a:p>
          <a:p>
            <a:r>
              <a:rPr lang="es-MX" dirty="0" smtClean="0"/>
              <a:t>Frecuencia con la que los profesores realizan ciertas actividades en su relación con los alumnos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06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1 CuadroTexto"/>
          <p:cNvSpPr txBox="1"/>
          <p:nvPr/>
        </p:nvSpPr>
        <p:spPr>
          <a:xfrm>
            <a:off x="1150322" y="378574"/>
            <a:ext cx="68434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12d</a:t>
            </a:r>
          </a:p>
          <a:p>
            <a:r>
              <a:rPr lang="es-MX" dirty="0" smtClean="0"/>
              <a:t>Frecuencia con la que los profesores emplean diversos recursos educativos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997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55702" y="605620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1425083" y="192836"/>
            <a:ext cx="635103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13</a:t>
            </a:r>
          </a:p>
          <a:p>
            <a:r>
              <a:rPr lang="es-MX" dirty="0" smtClean="0"/>
              <a:t>Problemas académicos enfrentados durante la formación en la Maestría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69040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rgbClr val="93CDDD"/>
                </a:solidFill>
                <a:latin typeface="Humanst531 BT" pitchFamily="34" charset="0"/>
                <a:sym typeface="Wingdings"/>
              </a:rPr>
              <a:t>CURSOS O SEMINARIOS</a:t>
            </a:r>
            <a:endParaRPr lang="es-MX" b="1" dirty="0">
              <a:solidFill>
                <a:srgbClr val="93CDDD"/>
              </a:solidFill>
              <a:latin typeface="Humanst531 BT" pitchFamily="34" charset="0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4955262" y="5887188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/>
              <a:t>Porcentaje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61" y="875378"/>
            <a:ext cx="7033501" cy="50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</a:t>
            </a:r>
            <a:r>
              <a:rPr lang="es-MX" sz="1600" b="1" dirty="0" smtClean="0">
                <a:solidFill>
                  <a:srgbClr val="92D050"/>
                </a:solidFill>
                <a:latin typeface="Humanst531 BT" pitchFamily="34" charset="0"/>
                <a:sym typeface="Wingdings"/>
              </a:rPr>
              <a:t>ACTIVIDADES ACADÉMICAS</a:t>
            </a:r>
            <a:endParaRPr lang="es-MX" b="1" dirty="0">
              <a:solidFill>
                <a:srgbClr val="92D050"/>
              </a:solidFill>
              <a:latin typeface="Humanst531 BT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1179871"/>
          <a:ext cx="7164388" cy="469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1 CuadroTexto"/>
          <p:cNvSpPr txBox="1"/>
          <p:nvPr/>
        </p:nvSpPr>
        <p:spPr>
          <a:xfrm>
            <a:off x="971550" y="378574"/>
            <a:ext cx="71643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14</a:t>
            </a:r>
          </a:p>
          <a:p>
            <a:r>
              <a:rPr lang="es-MX" dirty="0" smtClean="0"/>
              <a:t>Medida en que las actividades académicas del plan de estudios están alineadas con los campos de conocimiento, los objetivos de formación y el perfil de egreso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71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</a:t>
            </a:r>
            <a:r>
              <a:rPr lang="es-MX" sz="1600" b="1" dirty="0" smtClean="0">
                <a:solidFill>
                  <a:srgbClr val="92D050"/>
                </a:solidFill>
                <a:latin typeface="Humanst531 BT" pitchFamily="34" charset="0"/>
                <a:sym typeface="Wingdings"/>
              </a:rPr>
              <a:t>ACTIVIDADES ACADÉMICAS</a:t>
            </a:r>
            <a:endParaRPr lang="es-MX" b="1" dirty="0">
              <a:solidFill>
                <a:srgbClr val="92D050"/>
              </a:solidFill>
              <a:latin typeface="Humanst531 BT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1224116"/>
          <a:ext cx="7164388" cy="465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1 CuadroTexto"/>
          <p:cNvSpPr txBox="1"/>
          <p:nvPr/>
        </p:nvSpPr>
        <p:spPr>
          <a:xfrm>
            <a:off x="971551" y="378574"/>
            <a:ext cx="71643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15</a:t>
            </a:r>
          </a:p>
          <a:p>
            <a:r>
              <a:rPr lang="es-MX" dirty="0" smtClean="0"/>
              <a:t>Medida en la que las actividades académicas del plan de estudios</a:t>
            </a:r>
          </a:p>
          <a:p>
            <a:r>
              <a:rPr lang="es-MX" dirty="0"/>
              <a:t>l</a:t>
            </a:r>
            <a:r>
              <a:rPr lang="es-MX" dirty="0" smtClean="0"/>
              <a:t>es  proporcionan bases docentes, tecnológicas y científicas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5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6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4138804" y="378574"/>
            <a:ext cx="8663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</a:t>
            </a:r>
            <a:endParaRPr lang="es-MX" dirty="0"/>
          </a:p>
          <a:p>
            <a:r>
              <a:rPr lang="es-MX" dirty="0" smtClean="0"/>
              <a:t> Sexo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9449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                         </a:t>
            </a:r>
            <a:r>
              <a:rPr lang="es-MX" sz="1600" b="1" dirty="0" smtClean="0">
                <a:latin typeface="Humanst531 BT" pitchFamily="34" charset="0"/>
                <a:sym typeface="Wingdings"/>
              </a:rPr>
              <a:t>DATOS DEMOGRÁFICOS Y ACADÉMICOS</a:t>
            </a:r>
            <a:endParaRPr lang="es-MX" b="1" dirty="0"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2619116"/>
              </p:ext>
            </p:extLst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60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</a:t>
            </a:r>
            <a:r>
              <a:rPr lang="es-MX" sz="1600" b="1" dirty="0" smtClean="0">
                <a:solidFill>
                  <a:srgbClr val="92D050"/>
                </a:solidFill>
                <a:latin typeface="Humanst531 BT" pitchFamily="34" charset="0"/>
                <a:sym typeface="Wingdings"/>
              </a:rPr>
              <a:t>ACTIVIDADES ACADÉMICAS</a:t>
            </a:r>
            <a:endParaRPr lang="es-MX" b="1" dirty="0">
              <a:solidFill>
                <a:srgbClr val="92D050"/>
              </a:solidFill>
              <a:latin typeface="Humanst531 BT" pitchFamily="34" charset="0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884010" y="378574"/>
            <a:ext cx="73760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16</a:t>
            </a:r>
          </a:p>
          <a:p>
            <a:r>
              <a:rPr lang="es-MX" dirty="0" smtClean="0"/>
              <a:t>Relevancia de diversas actividades académicas para el desarrollo de su investigación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43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</a:t>
            </a:r>
            <a:r>
              <a:rPr lang="es-MX" sz="1600" b="1" dirty="0" smtClean="0">
                <a:solidFill>
                  <a:srgbClr val="92D050"/>
                </a:solidFill>
                <a:latin typeface="Humanst531 BT" pitchFamily="34" charset="0"/>
                <a:sym typeface="Wingdings"/>
              </a:rPr>
              <a:t>ACTIVIDADES ACADÉMICAS</a:t>
            </a:r>
            <a:endParaRPr lang="es-MX" b="1" dirty="0">
              <a:solidFill>
                <a:srgbClr val="92D050"/>
              </a:solidFill>
              <a:latin typeface="Humanst531 BT" pitchFamily="34" charset="0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1649919" y="378574"/>
            <a:ext cx="58442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17</a:t>
            </a:r>
          </a:p>
          <a:p>
            <a:r>
              <a:rPr lang="es-MX" dirty="0" smtClean="0"/>
              <a:t>Medida en que los campos de conocimiento actuales son vigentes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36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1 CuadroTexto"/>
          <p:cNvSpPr txBox="1"/>
          <p:nvPr/>
        </p:nvSpPr>
        <p:spPr>
          <a:xfrm>
            <a:off x="2025978" y="378574"/>
            <a:ext cx="509210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18</a:t>
            </a:r>
          </a:p>
          <a:p>
            <a:r>
              <a:rPr lang="es-MX" dirty="0" smtClean="0"/>
              <a:t>Frecuencia con la que el tutor realiza diversas actividades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00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1179871"/>
          <a:ext cx="7164388" cy="469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971551" y="368300"/>
            <a:ext cx="7164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19</a:t>
            </a:r>
          </a:p>
          <a:p>
            <a:r>
              <a:rPr lang="es-MX" dirty="0" smtClean="0"/>
              <a:t>Frecuencia con la que los alumnos se reúnen con el tutor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3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9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2392967" y="378574"/>
            <a:ext cx="43581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20</a:t>
            </a:r>
          </a:p>
          <a:p>
            <a:r>
              <a:rPr lang="es-MX" dirty="0" smtClean="0"/>
              <a:t>Suficiencia del número de sesiones con el tutor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108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2651886" y="378574"/>
            <a:ext cx="38402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21</a:t>
            </a:r>
          </a:p>
          <a:p>
            <a:r>
              <a:rPr lang="es-MX" dirty="0" smtClean="0"/>
              <a:t>Suficiencia de la comunicación con el tutor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07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658356" y="378574"/>
            <a:ext cx="382733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22</a:t>
            </a:r>
          </a:p>
          <a:p>
            <a:r>
              <a:rPr lang="es-MX" dirty="0" smtClean="0"/>
              <a:t>Valoración de la comunicación con el tutor</a:t>
            </a:r>
          </a:p>
          <a:p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1032387"/>
          <a:ext cx="7164388" cy="484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17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9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971550" y="1179871"/>
          <a:ext cx="7164388" cy="469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971551" y="378574"/>
            <a:ext cx="71643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23a</a:t>
            </a:r>
          </a:p>
          <a:p>
            <a:r>
              <a:rPr lang="es-MX" dirty="0" smtClean="0"/>
              <a:t>Medida en la que los cursos o seminarios ayudan </a:t>
            </a:r>
          </a:p>
          <a:p>
            <a:r>
              <a:rPr lang="es-MX" dirty="0" smtClean="0"/>
              <a:t>al desarrollo de conocimientos teóricos y prácticos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650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1209368"/>
          <a:ext cx="7164388" cy="466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971551" y="378574"/>
            <a:ext cx="7164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23b</a:t>
            </a:r>
          </a:p>
          <a:p>
            <a:r>
              <a:rPr lang="es-MX" dirty="0"/>
              <a:t>Medida en la que los cursos o seminarios ayudan </a:t>
            </a:r>
            <a:endParaRPr lang="es-MX" dirty="0" smtClean="0"/>
          </a:p>
          <a:p>
            <a:r>
              <a:rPr lang="es-MX" dirty="0" smtClean="0"/>
              <a:t>al </a:t>
            </a:r>
            <a:r>
              <a:rPr lang="es-MX" dirty="0"/>
              <a:t>desarrollo de </a:t>
            </a:r>
            <a:r>
              <a:rPr lang="es-MX" dirty="0" smtClean="0"/>
              <a:t>diversas competencias intelectuales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026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1224116"/>
          <a:ext cx="7164388" cy="465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sp>
        <p:nvSpPr>
          <p:cNvPr id="9" name="1 CuadroTexto"/>
          <p:cNvSpPr txBox="1"/>
          <p:nvPr/>
        </p:nvSpPr>
        <p:spPr>
          <a:xfrm>
            <a:off x="971550" y="378574"/>
            <a:ext cx="7164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23c</a:t>
            </a:r>
          </a:p>
          <a:p>
            <a:r>
              <a:rPr lang="es-MX" dirty="0"/>
              <a:t>Medida en la que los cursos o seminarios ayudan </a:t>
            </a:r>
            <a:endParaRPr lang="es-MX" dirty="0" smtClean="0"/>
          </a:p>
          <a:p>
            <a:r>
              <a:rPr lang="es-MX" dirty="0" smtClean="0"/>
              <a:t>al </a:t>
            </a:r>
            <a:r>
              <a:rPr lang="es-MX" dirty="0"/>
              <a:t>desarrollo de </a:t>
            </a:r>
            <a:r>
              <a:rPr lang="es-MX" dirty="0" smtClean="0"/>
              <a:t>diversas competencias comunicativas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07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6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4138804" y="378574"/>
            <a:ext cx="8663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</a:t>
            </a:r>
            <a:endParaRPr lang="es-MX" dirty="0"/>
          </a:p>
          <a:p>
            <a:r>
              <a:rPr lang="es-MX" dirty="0" smtClean="0"/>
              <a:t>Edad 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9449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                         </a:t>
            </a:r>
            <a:r>
              <a:rPr lang="es-MX" sz="1600" b="1" dirty="0" smtClean="0">
                <a:latin typeface="Humanst531 BT" pitchFamily="34" charset="0"/>
                <a:sym typeface="Wingdings"/>
              </a:rPr>
              <a:t>DATOS DEMOGRÁFICOS Y ACADÉMICOS</a:t>
            </a:r>
            <a:endParaRPr lang="es-MX" b="1" dirty="0">
              <a:latin typeface="Humanst531 BT" pitchFamily="34" charset="0"/>
            </a:endParaRPr>
          </a:p>
        </p:txBody>
      </p:sp>
      <p:sp>
        <p:nvSpPr>
          <p:cNvPr id="7" name="3 CuadroTexto"/>
          <p:cNvSpPr txBox="1"/>
          <p:nvPr/>
        </p:nvSpPr>
        <p:spPr>
          <a:xfrm rot="16200000">
            <a:off x="419364" y="3246069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/>
              <a:t>Porcentaje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26534"/>
              </p:ext>
            </p:extLst>
          </p:nvPr>
        </p:nvGraphicFramePr>
        <p:xfrm>
          <a:off x="971550" y="981074"/>
          <a:ext cx="7164388" cy="4895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8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971550" y="1224116"/>
          <a:ext cx="7164388" cy="465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1 CuadroTexto"/>
          <p:cNvSpPr txBox="1"/>
          <p:nvPr/>
        </p:nvSpPr>
        <p:spPr>
          <a:xfrm>
            <a:off x="971550" y="378574"/>
            <a:ext cx="7164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23d</a:t>
            </a:r>
          </a:p>
          <a:p>
            <a:r>
              <a:rPr lang="es-MX" dirty="0"/>
              <a:t>Medida en la que los cursos o seminarios ayudan </a:t>
            </a:r>
            <a:endParaRPr lang="es-MX" dirty="0" smtClean="0"/>
          </a:p>
          <a:p>
            <a:r>
              <a:rPr lang="es-MX" dirty="0" smtClean="0"/>
              <a:t>al </a:t>
            </a:r>
            <a:r>
              <a:rPr lang="es-MX" dirty="0"/>
              <a:t>desarrollo de </a:t>
            </a:r>
            <a:r>
              <a:rPr lang="es-MX" dirty="0" smtClean="0"/>
              <a:t>diversas competencias en investigación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538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1209368"/>
          <a:ext cx="7164388" cy="466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971549" y="378574"/>
            <a:ext cx="7164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23e</a:t>
            </a:r>
          </a:p>
          <a:p>
            <a:r>
              <a:rPr lang="es-MX" dirty="0"/>
              <a:t>Medida en la que los cursos o seminarios </a:t>
            </a:r>
            <a:r>
              <a:rPr lang="es-MX" dirty="0" smtClean="0"/>
              <a:t>ayudan </a:t>
            </a:r>
          </a:p>
          <a:p>
            <a:r>
              <a:rPr lang="es-MX" dirty="0" smtClean="0"/>
              <a:t>al </a:t>
            </a:r>
            <a:r>
              <a:rPr lang="es-MX" dirty="0"/>
              <a:t>desarrollo de </a:t>
            </a:r>
            <a:r>
              <a:rPr lang="es-MX" dirty="0" smtClean="0"/>
              <a:t>algunas competencias interpersonales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559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971550" y="1194619"/>
          <a:ext cx="7164388" cy="4682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1 CuadroTexto"/>
          <p:cNvSpPr txBox="1"/>
          <p:nvPr/>
        </p:nvSpPr>
        <p:spPr>
          <a:xfrm>
            <a:off x="971549" y="378574"/>
            <a:ext cx="7164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23f</a:t>
            </a:r>
          </a:p>
          <a:p>
            <a:r>
              <a:rPr lang="es-MX" dirty="0"/>
              <a:t>Medida en la que los cursos o seminarios ayudan </a:t>
            </a:r>
            <a:endParaRPr lang="es-MX" dirty="0" smtClean="0"/>
          </a:p>
          <a:p>
            <a:r>
              <a:rPr lang="es-MX" dirty="0" smtClean="0"/>
              <a:t>al </a:t>
            </a:r>
            <a:r>
              <a:rPr lang="es-MX" dirty="0"/>
              <a:t>desarrollo de </a:t>
            </a:r>
            <a:r>
              <a:rPr lang="es-MX" dirty="0" smtClean="0"/>
              <a:t>diversas competencias operativas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655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7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>
                <a:latin typeface="Humanst531 BT" pitchFamily="34" charset="0"/>
                <a:sym typeface="Wingdings"/>
              </a:rPr>
              <a:t> 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ENSEÑANZA EN LOS CURSOS O </a:t>
            </a:r>
            <a:r>
              <a:rPr lang="es-MX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S</a:t>
            </a:r>
            <a:r>
              <a:rPr lang="es-MX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EMINARIOS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971549" y="224749"/>
            <a:ext cx="7164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23g</a:t>
            </a:r>
          </a:p>
          <a:p>
            <a:r>
              <a:rPr lang="es-MX" dirty="0"/>
              <a:t>Medida en la que los cursos o seminarios ayudan </a:t>
            </a:r>
            <a:endParaRPr lang="es-MX" dirty="0" smtClean="0"/>
          </a:p>
          <a:p>
            <a:r>
              <a:rPr lang="es-MX" dirty="0" smtClean="0"/>
              <a:t>al </a:t>
            </a:r>
            <a:r>
              <a:rPr lang="es-MX" dirty="0"/>
              <a:t>desarrollo </a:t>
            </a:r>
            <a:r>
              <a:rPr lang="es-MX" dirty="0" smtClean="0"/>
              <a:t>de algunas actitudes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52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638261" y="378574"/>
            <a:ext cx="78675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24a</a:t>
            </a:r>
          </a:p>
          <a:p>
            <a:r>
              <a:rPr lang="es-MX" dirty="0" smtClean="0"/>
              <a:t>Grado en el que la tutoría ayuda a desarrollar conocimientos teóricos y prácticos del área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34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971549" y="378574"/>
            <a:ext cx="716438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24b</a:t>
            </a:r>
          </a:p>
          <a:p>
            <a:r>
              <a:rPr lang="es-MX" dirty="0"/>
              <a:t>Grado en el que la tutoría ayuda a desarrollar diversas competencias intelectuales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94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971549" y="378574"/>
            <a:ext cx="7317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24c</a:t>
            </a:r>
          </a:p>
          <a:p>
            <a:r>
              <a:rPr lang="es-MX" dirty="0"/>
              <a:t>Grado en el que la tutoría ayuda a desarrollar </a:t>
            </a:r>
            <a:r>
              <a:rPr lang="es-MX" dirty="0" smtClean="0"/>
              <a:t>diversas competencias comunicativas </a:t>
            </a:r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42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971550" y="378574"/>
            <a:ext cx="751442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24d</a:t>
            </a:r>
          </a:p>
          <a:p>
            <a:r>
              <a:rPr lang="es-MX" dirty="0"/>
              <a:t>Grado en el que la tutoría ayuda a desarrollar </a:t>
            </a:r>
            <a:r>
              <a:rPr lang="es-MX" dirty="0" smtClean="0"/>
              <a:t>diversas competencias en investigación </a:t>
            </a:r>
            <a:endParaRPr lang="es-MX" dirty="0"/>
          </a:p>
          <a:p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53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971549" y="378574"/>
            <a:ext cx="746314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24e</a:t>
            </a:r>
          </a:p>
          <a:p>
            <a:r>
              <a:rPr lang="es-MX" dirty="0"/>
              <a:t>Grado en el que la tutoría ayuda a desarrollar </a:t>
            </a:r>
            <a:r>
              <a:rPr lang="es-MX" dirty="0" smtClean="0"/>
              <a:t>algunas competencias interpersonales 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844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971551" y="378574"/>
            <a:ext cx="71643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24f</a:t>
            </a:r>
          </a:p>
          <a:p>
            <a:r>
              <a:rPr lang="es-MX" dirty="0"/>
              <a:t>Grado en el que la tutoría ayuda a desarrollar </a:t>
            </a:r>
            <a:r>
              <a:rPr lang="es-MX" dirty="0" smtClean="0"/>
              <a:t>algunas competencias operativas 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80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6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290837" y="378574"/>
            <a:ext cx="4562339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3</a:t>
            </a:r>
          </a:p>
          <a:p>
            <a:r>
              <a:rPr lang="es-MX" dirty="0" smtClean="0"/>
              <a:t>Semestre que cursaban al momento de la encuesta</a:t>
            </a:r>
            <a:endParaRPr lang="es-MX" dirty="0"/>
          </a:p>
          <a:p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9449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                         </a:t>
            </a:r>
            <a:r>
              <a:rPr lang="es-MX" sz="1600" b="1" dirty="0" smtClean="0">
                <a:latin typeface="Humanst531 BT" pitchFamily="34" charset="0"/>
                <a:sym typeface="Wingdings"/>
              </a:rPr>
              <a:t>DATOS DEMOGRÁFICOS Y ACADÉMICOS</a:t>
            </a:r>
            <a:endParaRPr lang="es-MX" b="1" dirty="0">
              <a:latin typeface="Humanst531 BT" pitchFamily="34" charset="0"/>
            </a:endParaRPr>
          </a:p>
        </p:txBody>
      </p:sp>
      <p:sp>
        <p:nvSpPr>
          <p:cNvPr id="7" name="3 CuadroTexto"/>
          <p:cNvSpPr txBox="1"/>
          <p:nvPr/>
        </p:nvSpPr>
        <p:spPr>
          <a:xfrm rot="16200000">
            <a:off x="419364" y="3246069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/>
              <a:t>Porcentaje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85046"/>
              </p:ext>
            </p:extLst>
          </p:nvPr>
        </p:nvGraphicFramePr>
        <p:xfrm>
          <a:off x="971550" y="981076"/>
          <a:ext cx="7164388" cy="4895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881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Humanst531 BT" pitchFamily="34" charset="0"/>
                <a:sym typeface="Wingdings"/>
              </a:rPr>
              <a:t>TUTORÍA</a:t>
            </a:r>
            <a:endParaRPr lang="es-MX" b="1" dirty="0">
              <a:solidFill>
                <a:schemeClr val="accent3">
                  <a:lumMod val="40000"/>
                  <a:lumOff val="60000"/>
                </a:schemeClr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CuadroTexto"/>
          <p:cNvSpPr txBox="1"/>
          <p:nvPr/>
        </p:nvSpPr>
        <p:spPr>
          <a:xfrm>
            <a:off x="1790289" y="378574"/>
            <a:ext cx="556344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24g</a:t>
            </a:r>
          </a:p>
          <a:p>
            <a:r>
              <a:rPr lang="es-MX" dirty="0"/>
              <a:t>Grado en el que la tutoría ayuda a desarrollar </a:t>
            </a:r>
            <a:r>
              <a:rPr lang="es-MX" dirty="0" smtClean="0"/>
              <a:t>algunas actitudes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667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730327" y="378574"/>
            <a:ext cx="36833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</a:t>
            </a:r>
            <a:r>
              <a:rPr lang="es-MX" dirty="0" smtClean="0"/>
              <a:t>25</a:t>
            </a:r>
            <a:endParaRPr lang="es-MX" dirty="0" smtClean="0"/>
          </a:p>
          <a:p>
            <a:r>
              <a:rPr lang="es-MX" dirty="0" smtClean="0"/>
              <a:t>Satisfacción con los aspectos de las aulas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</a:t>
            </a:r>
            <a:r>
              <a:rPr lang="es-MX" sz="1600" b="1" dirty="0" smtClean="0">
                <a:solidFill>
                  <a:srgbClr val="FFFF00"/>
                </a:solidFill>
                <a:latin typeface="Humanst531 BT" pitchFamily="34" charset="0"/>
                <a:sym typeface="Wingdings"/>
              </a:rPr>
              <a:t>INFRAESTRUCTURA Y RECURSOS DE APOYO</a:t>
            </a:r>
            <a:endParaRPr lang="es-MX" b="1" dirty="0">
              <a:solidFill>
                <a:srgbClr val="FFFF00"/>
              </a:solidFill>
              <a:latin typeface="Humanst531 BT" pitchFamily="34" charset="0"/>
            </a:endParaRPr>
          </a:p>
        </p:txBody>
      </p:sp>
      <p:sp>
        <p:nvSpPr>
          <p:cNvPr id="6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110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1180034" y="378574"/>
            <a:ext cx="67839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smtClean="0"/>
              <a:t>Figura </a:t>
            </a:r>
            <a:r>
              <a:rPr lang="es-MX" smtClean="0"/>
              <a:t>26</a:t>
            </a:r>
            <a:endParaRPr lang="es-MX" dirty="0" smtClean="0"/>
          </a:p>
          <a:p>
            <a:r>
              <a:rPr lang="es-MX" dirty="0" smtClean="0"/>
              <a:t>Suficiencia de apoyos proporcionados por el Posgrado en Ciencias de la Tierra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222000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</a:t>
            </a:r>
            <a:r>
              <a:rPr lang="es-MX" sz="1600" b="1" dirty="0" smtClean="0">
                <a:solidFill>
                  <a:schemeClr val="accent5">
                    <a:lumMod val="50000"/>
                  </a:schemeClr>
                </a:solidFill>
                <a:latin typeface="Humanst531 BT" pitchFamily="34" charset="0"/>
                <a:sym typeface="Wingdings"/>
              </a:rPr>
              <a:t>                 </a:t>
            </a:r>
            <a:r>
              <a:rPr lang="es-MX" sz="1600" b="1" dirty="0" smtClean="0">
                <a:solidFill>
                  <a:srgbClr val="FFFF00"/>
                </a:solidFill>
                <a:latin typeface="Humanst531 BT" pitchFamily="34" charset="0"/>
                <a:sym typeface="Wingdings"/>
              </a:rPr>
              <a:t>INFRAESTRUCTURA Y RECURSOS DE APOYO</a:t>
            </a:r>
            <a:endParaRPr lang="es-MX" b="1" dirty="0">
              <a:solidFill>
                <a:srgbClr val="FFFF00"/>
              </a:solidFill>
              <a:latin typeface="Humanst531 BT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04613"/>
              </p:ext>
            </p:extLst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83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6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3410949" y="378574"/>
            <a:ext cx="232211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4</a:t>
            </a:r>
            <a:endParaRPr lang="es-MX" dirty="0"/>
          </a:p>
          <a:p>
            <a:r>
              <a:rPr lang="es-MX" dirty="0" smtClean="0"/>
              <a:t> Campo de conocimiento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9449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                         </a:t>
            </a:r>
            <a:r>
              <a:rPr lang="es-MX" sz="1600" b="1" dirty="0" smtClean="0">
                <a:latin typeface="Humanst531 BT" pitchFamily="34" charset="0"/>
                <a:sym typeface="Wingdings"/>
              </a:rPr>
              <a:t>DATOS DEMOGRÁFICOS Y ACADÉMICOS</a:t>
            </a:r>
            <a:endParaRPr lang="es-MX" b="1" dirty="0">
              <a:latin typeface="Humanst531 BT" pitchFamily="34" charset="0"/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4955262" y="5887188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/>
              <a:t>Porcentaje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22036"/>
              </p:ext>
            </p:extLst>
          </p:nvPr>
        </p:nvGraphicFramePr>
        <p:xfrm>
          <a:off x="971550" y="981075"/>
          <a:ext cx="7199056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18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971550" y="378574"/>
            <a:ext cx="7164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5</a:t>
            </a:r>
          </a:p>
          <a:p>
            <a:r>
              <a:rPr lang="es-MX" dirty="0" smtClean="0"/>
              <a:t>Pertinencia, transparencia y rigurosidad del proceso de admisión</a:t>
            </a:r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4664075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	                                       </a:t>
            </a:r>
            <a: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umanst531 BT" pitchFamily="34" charset="0"/>
                <a:sym typeface="Wingdings"/>
              </a:rPr>
              <a:t>ADMISIÓN AL POSGRADO</a:t>
            </a:r>
            <a:endParaRPr lang="es-MX" b="1" dirty="0">
              <a:solidFill>
                <a:schemeClr val="accent6">
                  <a:lumMod val="60000"/>
                  <a:lumOff val="40000"/>
                </a:schemeClr>
              </a:solidFill>
              <a:latin typeface="Humanst531 BT" pitchFamily="34" charset="0"/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849987" y="5876925"/>
            <a:ext cx="846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SD=Sin dato</a:t>
            </a:r>
            <a:endParaRPr lang="es-MX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1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1606661" y="378574"/>
            <a:ext cx="59307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6</a:t>
            </a:r>
          </a:p>
          <a:p>
            <a:r>
              <a:rPr lang="es-MX" dirty="0" smtClean="0"/>
              <a:t>Relación entre los cursos o seminarios con el tema de investigación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69040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rgbClr val="93CDDD"/>
                </a:solidFill>
                <a:latin typeface="Humanst531 BT" pitchFamily="34" charset="0"/>
                <a:sym typeface="Wingdings"/>
              </a:rPr>
              <a:t>CURSOS O SEMINARIOS</a:t>
            </a:r>
            <a:endParaRPr lang="es-MX" b="1" dirty="0">
              <a:solidFill>
                <a:srgbClr val="93CDDD"/>
              </a:solidFill>
              <a:latin typeface="Humanst531 BT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56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247908" y="278561"/>
            <a:ext cx="467679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7</a:t>
            </a:r>
          </a:p>
          <a:p>
            <a:r>
              <a:rPr lang="es-MX" dirty="0" smtClean="0"/>
              <a:t>Medida en la que los cursos o seminarios los ayudan</a:t>
            </a:r>
          </a:p>
          <a:p>
            <a:r>
              <a:rPr lang="es-MX" dirty="0"/>
              <a:t>e</a:t>
            </a:r>
            <a:r>
              <a:rPr lang="es-MX" dirty="0" smtClean="0"/>
              <a:t>n diversos aspectos de su formación</a:t>
            </a:r>
            <a:endParaRPr lang="es-MX" dirty="0"/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69040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rgbClr val="93CDDD"/>
                </a:solidFill>
                <a:latin typeface="Humanst531 BT" pitchFamily="34" charset="0"/>
                <a:sym typeface="Wingdings"/>
              </a:rPr>
              <a:t>CURSOS O SEMINARIOS</a:t>
            </a:r>
            <a:endParaRPr lang="es-MX" b="1" dirty="0">
              <a:solidFill>
                <a:srgbClr val="93CDDD"/>
              </a:solidFill>
              <a:latin typeface="Humanst531 BT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971550" y="981075"/>
          <a:ext cx="71643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14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CuadroTexto"/>
          <p:cNvSpPr txBox="1"/>
          <p:nvPr/>
        </p:nvSpPr>
        <p:spPr>
          <a:xfrm>
            <a:off x="7441415" y="5884752"/>
            <a:ext cx="748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N=110</a:t>
            </a: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971549" y="378574"/>
            <a:ext cx="716438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 dirty="0" smtClean="0"/>
              <a:t>Figura 8</a:t>
            </a:r>
          </a:p>
          <a:p>
            <a:r>
              <a:rPr lang="es-MX" dirty="0"/>
              <a:t>Medida en que asignaturas obligatorias les aportan fundamentos </a:t>
            </a:r>
          </a:p>
          <a:p>
            <a:r>
              <a:rPr lang="es-MX" dirty="0"/>
              <a:t>para profundizar en las actividades académicas optativas</a:t>
            </a:r>
          </a:p>
        </p:txBody>
      </p:sp>
      <p:sp>
        <p:nvSpPr>
          <p:cNvPr id="13" name="10 Rectángulo"/>
          <p:cNvSpPr/>
          <p:nvPr/>
        </p:nvSpPr>
        <p:spPr>
          <a:xfrm>
            <a:off x="0" y="6575880"/>
            <a:ext cx="9144000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6904038" algn="l"/>
              </a:tabLst>
            </a:pPr>
            <a:r>
              <a:rPr lang="es-MX" sz="1500" dirty="0" smtClean="0">
                <a:latin typeface="Humanst531 BT" pitchFamily="34" charset="0"/>
                <a:sym typeface="Wingdings"/>
              </a:rPr>
              <a:t>Maestría PCT | Cuestionario para alumnos</a:t>
            </a:r>
            <a:r>
              <a:rPr lang="es-MX" sz="1200" b="1" dirty="0" smtClean="0">
                <a:latin typeface="Humanst531 BT" pitchFamily="34" charset="0"/>
                <a:sym typeface="Wingdings"/>
              </a:rPr>
              <a:t>                                                                        </a:t>
            </a:r>
            <a:r>
              <a:rPr lang="es-MX" sz="1600" b="1" dirty="0" smtClean="0">
                <a:solidFill>
                  <a:srgbClr val="93CDDD"/>
                </a:solidFill>
                <a:latin typeface="Humanst531 BT" pitchFamily="34" charset="0"/>
                <a:sym typeface="Wingdings"/>
              </a:rPr>
              <a:t>CURSOS O SEMINARIOS</a:t>
            </a:r>
            <a:endParaRPr lang="es-MX" b="1" dirty="0">
              <a:solidFill>
                <a:srgbClr val="93CDDD"/>
              </a:solidFill>
              <a:latin typeface="Humanst531 BT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971550" y="1253613"/>
          <a:ext cx="7164388" cy="462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87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osgrado CT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FF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1440</TotalTime>
  <Words>1109</Words>
  <Application>Microsoft Office PowerPoint</Application>
  <PresentationFormat>Presentación en pantalla (4:3)</PresentationFormat>
  <Paragraphs>325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Arial</vt:lpstr>
      <vt:lpstr>AvenirNext LT Pro Cn</vt:lpstr>
      <vt:lpstr>Calibri</vt:lpstr>
      <vt:lpstr>Calibri Light</vt:lpstr>
      <vt:lpstr>Humanst531 BT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Virginia González Garibay</dc:creator>
  <cp:lastModifiedBy>ANA MARIA OBREGON LEMUS</cp:lastModifiedBy>
  <cp:revision>414</cp:revision>
  <cp:lastPrinted>2019-04-02T22:28:37Z</cp:lastPrinted>
  <dcterms:created xsi:type="dcterms:W3CDTF">2017-01-19T17:38:31Z</dcterms:created>
  <dcterms:modified xsi:type="dcterms:W3CDTF">2019-04-08T21:24:26Z</dcterms:modified>
</cp:coreProperties>
</file>